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9"/>
  </p:notesMasterIdLst>
  <p:sldIdLst>
    <p:sldId id="256" r:id="rId5"/>
    <p:sldId id="282" r:id="rId6"/>
    <p:sldId id="283" r:id="rId7"/>
    <p:sldId id="292" r:id="rId8"/>
    <p:sldId id="268" r:id="rId9"/>
    <p:sldId id="293" r:id="rId10"/>
    <p:sldId id="294" r:id="rId11"/>
    <p:sldId id="273" r:id="rId12"/>
    <p:sldId id="302" r:id="rId13"/>
    <p:sldId id="295" r:id="rId14"/>
    <p:sldId id="274" r:id="rId15"/>
    <p:sldId id="296" r:id="rId16"/>
    <p:sldId id="297" r:id="rId17"/>
    <p:sldId id="298" r:id="rId18"/>
    <p:sldId id="275" r:id="rId19"/>
    <p:sldId id="278" r:id="rId20"/>
    <p:sldId id="269" r:id="rId21"/>
    <p:sldId id="270" r:id="rId22"/>
    <p:sldId id="304" r:id="rId23"/>
    <p:sldId id="279" r:id="rId24"/>
    <p:sldId id="280" r:id="rId25"/>
    <p:sldId id="277" r:id="rId26"/>
    <p:sldId id="259" r:id="rId27"/>
    <p:sldId id="260" r:id="rId28"/>
    <p:sldId id="299" r:id="rId29"/>
    <p:sldId id="300" r:id="rId30"/>
    <p:sldId id="272" r:id="rId31"/>
    <p:sldId id="261" r:id="rId32"/>
    <p:sldId id="263" r:id="rId33"/>
    <p:sldId id="284" r:id="rId34"/>
    <p:sldId id="286" r:id="rId35"/>
    <p:sldId id="287" r:id="rId36"/>
    <p:sldId id="288" r:id="rId37"/>
    <p:sldId id="265" r:id="rId38"/>
    <p:sldId id="303" r:id="rId39"/>
    <p:sldId id="289" r:id="rId40"/>
    <p:sldId id="290" r:id="rId41"/>
    <p:sldId id="291" r:id="rId42"/>
    <p:sldId id="301" r:id="rId43"/>
    <p:sldId id="266" r:id="rId44"/>
    <p:sldId id="262" r:id="rId45"/>
    <p:sldId id="271" r:id="rId46"/>
    <p:sldId id="267" r:id="rId47"/>
    <p:sldId id="257" r:id="rId4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1FF"/>
    <a:srgbClr val="A7FF00"/>
    <a:srgbClr val="000644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3739D3-A905-47DE-905D-F41FD514FDF0}" v="1" dt="2023-11-23T15:13:01.806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48" autoAdjust="0"/>
  </p:normalViewPr>
  <p:slideViewPr>
    <p:cSldViewPr snapToGrid="0">
      <p:cViewPr varScale="1">
        <p:scale>
          <a:sx n="64" d="100"/>
          <a:sy n="64" d="100"/>
        </p:scale>
        <p:origin x="13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de Laat" userId="15de91df-583f-4d70-b778-ea26560819e4" providerId="ADAL" clId="{F93739D3-A905-47DE-905D-F41FD514FDF0}"/>
    <pc:docChg chg="custSel addSld delSld modSld">
      <pc:chgData name="Lotte de Laat" userId="15de91df-583f-4d70-b778-ea26560819e4" providerId="ADAL" clId="{F93739D3-A905-47DE-905D-F41FD514FDF0}" dt="2023-11-27T13:12:05.414" v="347" actId="20577"/>
      <pc:docMkLst>
        <pc:docMk/>
      </pc:docMkLst>
      <pc:sldChg chg="modSp mod">
        <pc:chgData name="Lotte de Laat" userId="15de91df-583f-4d70-b778-ea26560819e4" providerId="ADAL" clId="{F93739D3-A905-47DE-905D-F41FD514FDF0}" dt="2023-11-23T15:18:26.480" v="29" actId="20577"/>
        <pc:sldMkLst>
          <pc:docMk/>
          <pc:sldMk cId="2511553166" sldId="257"/>
        </pc:sldMkLst>
        <pc:spChg chg="mod">
          <ac:chgData name="Lotte de Laat" userId="15de91df-583f-4d70-b778-ea26560819e4" providerId="ADAL" clId="{F93739D3-A905-47DE-905D-F41FD514FDF0}" dt="2023-11-23T15:15:49.509" v="6" actId="20577"/>
          <ac:spMkLst>
            <pc:docMk/>
            <pc:sldMk cId="2511553166" sldId="257"/>
            <ac:spMk id="4" creationId="{00000000-0000-0000-0000-000000000000}"/>
          </ac:spMkLst>
        </pc:spChg>
        <pc:spChg chg="mod">
          <ac:chgData name="Lotte de Laat" userId="15de91df-583f-4d70-b778-ea26560819e4" providerId="ADAL" clId="{F93739D3-A905-47DE-905D-F41FD514FDF0}" dt="2023-11-23T15:18:26.480" v="29" actId="20577"/>
          <ac:spMkLst>
            <pc:docMk/>
            <pc:sldMk cId="2511553166" sldId="257"/>
            <ac:spMk id="23" creationId="{00000000-0000-0000-0000-000000000000}"/>
          </ac:spMkLst>
        </pc:spChg>
      </pc:sldChg>
      <pc:sldChg chg="modSp mod">
        <pc:chgData name="Lotte de Laat" userId="15de91df-583f-4d70-b778-ea26560819e4" providerId="ADAL" clId="{F93739D3-A905-47DE-905D-F41FD514FDF0}" dt="2023-11-23T15:12:59.144" v="2" actId="20577"/>
        <pc:sldMkLst>
          <pc:docMk/>
          <pc:sldMk cId="3210191639" sldId="268"/>
        </pc:sldMkLst>
        <pc:spChg chg="mod">
          <ac:chgData name="Lotte de Laat" userId="15de91df-583f-4d70-b778-ea26560819e4" providerId="ADAL" clId="{F93739D3-A905-47DE-905D-F41FD514FDF0}" dt="2023-11-23T15:12:59.144" v="2" actId="20577"/>
          <ac:spMkLst>
            <pc:docMk/>
            <pc:sldMk cId="3210191639" sldId="268"/>
            <ac:spMk id="7" creationId="{0BD7423A-130D-4632-B8F6-34291E98D5E0}"/>
          </ac:spMkLst>
        </pc:spChg>
      </pc:sldChg>
      <pc:sldChg chg="del">
        <pc:chgData name="Lotte de Laat" userId="15de91df-583f-4d70-b778-ea26560819e4" providerId="ADAL" clId="{F93739D3-A905-47DE-905D-F41FD514FDF0}" dt="2023-11-27T08:43:36.537" v="36" actId="2696"/>
        <pc:sldMkLst>
          <pc:docMk/>
          <pc:sldMk cId="730949240" sldId="276"/>
        </pc:sldMkLst>
      </pc:sldChg>
      <pc:sldChg chg="modSp mod">
        <pc:chgData name="Lotte de Laat" userId="15de91df-583f-4d70-b778-ea26560819e4" providerId="ADAL" clId="{F93739D3-A905-47DE-905D-F41FD514FDF0}" dt="2023-11-27T08:42:38.880" v="32" actId="20577"/>
        <pc:sldMkLst>
          <pc:docMk/>
          <pc:sldMk cId="2200304260" sldId="283"/>
        </pc:sldMkLst>
        <pc:spChg chg="mod">
          <ac:chgData name="Lotte de Laat" userId="15de91df-583f-4d70-b778-ea26560819e4" providerId="ADAL" clId="{F93739D3-A905-47DE-905D-F41FD514FDF0}" dt="2023-11-27T08:42:38.880" v="32" actId="20577"/>
          <ac:spMkLst>
            <pc:docMk/>
            <pc:sldMk cId="2200304260" sldId="283"/>
            <ac:spMk id="3" creationId="{C8BE0698-73E3-45BF-8DAD-DE08748C5C41}"/>
          </ac:spMkLst>
        </pc:spChg>
      </pc:sldChg>
      <pc:sldChg chg="mod modShow">
        <pc:chgData name="Lotte de Laat" userId="15de91df-583f-4d70-b778-ea26560819e4" providerId="ADAL" clId="{F93739D3-A905-47DE-905D-F41FD514FDF0}" dt="2023-11-27T08:43:06.188" v="33" actId="729"/>
        <pc:sldMkLst>
          <pc:docMk/>
          <pc:sldMk cId="322733509" sldId="296"/>
        </pc:sldMkLst>
      </pc:sldChg>
      <pc:sldChg chg="mod modShow">
        <pc:chgData name="Lotte de Laat" userId="15de91df-583f-4d70-b778-ea26560819e4" providerId="ADAL" clId="{F93739D3-A905-47DE-905D-F41FD514FDF0}" dt="2023-11-27T08:43:10.864" v="34" actId="729"/>
        <pc:sldMkLst>
          <pc:docMk/>
          <pc:sldMk cId="3414802513" sldId="297"/>
        </pc:sldMkLst>
      </pc:sldChg>
      <pc:sldChg chg="mod modShow">
        <pc:chgData name="Lotte de Laat" userId="15de91df-583f-4d70-b778-ea26560819e4" providerId="ADAL" clId="{F93739D3-A905-47DE-905D-F41FD514FDF0}" dt="2023-11-27T08:43:18.554" v="35" actId="729"/>
        <pc:sldMkLst>
          <pc:docMk/>
          <pc:sldMk cId="2137856742" sldId="298"/>
        </pc:sldMkLst>
      </pc:sldChg>
      <pc:sldChg chg="addSp delSp modSp new mod">
        <pc:chgData name="Lotte de Laat" userId="15de91df-583f-4d70-b778-ea26560819e4" providerId="ADAL" clId="{F93739D3-A905-47DE-905D-F41FD514FDF0}" dt="2023-11-27T13:12:05.414" v="347" actId="20577"/>
        <pc:sldMkLst>
          <pc:docMk/>
          <pc:sldMk cId="1939788396" sldId="304"/>
        </pc:sldMkLst>
        <pc:spChg chg="mod">
          <ac:chgData name="Lotte de Laat" userId="15de91df-583f-4d70-b778-ea26560819e4" providerId="ADAL" clId="{F93739D3-A905-47DE-905D-F41FD514FDF0}" dt="2023-11-27T13:12:05.414" v="347" actId="20577"/>
          <ac:spMkLst>
            <pc:docMk/>
            <pc:sldMk cId="1939788396" sldId="304"/>
            <ac:spMk id="2" creationId="{9A951901-F525-8E9F-6560-B7636B53F2C1}"/>
          </ac:spMkLst>
        </pc:spChg>
        <pc:spChg chg="add del mod">
          <ac:chgData name="Lotte de Laat" userId="15de91df-583f-4d70-b778-ea26560819e4" providerId="ADAL" clId="{F93739D3-A905-47DE-905D-F41FD514FDF0}" dt="2023-11-27T13:10:27.472" v="52" actId="478"/>
          <ac:spMkLst>
            <pc:docMk/>
            <pc:sldMk cId="1939788396" sldId="304"/>
            <ac:spMk id="4" creationId="{87AD4A74-654D-61E0-FC41-D16A190B94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lnieuws.nl/nieuws/opmerkelijk/artikel/4915441/nederland-logo-netherlands-sigrid-kaag-commentaar-duur-lelijk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828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Is </a:t>
            </a:r>
            <a:r>
              <a:rPr lang="nl-NL" dirty="0" err="1"/>
              <a:t>ikea</a:t>
            </a:r>
            <a:r>
              <a:rPr lang="nl-NL" dirty="0"/>
              <a:t> een goed concept?</a:t>
            </a:r>
          </a:p>
          <a:p>
            <a:r>
              <a:rPr lang="nl-NL" dirty="0"/>
              <a:t>Is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eat</a:t>
            </a:r>
            <a:r>
              <a:rPr lang="nl-NL" dirty="0"/>
              <a:t> een goed concept? </a:t>
            </a:r>
          </a:p>
          <a:p>
            <a:r>
              <a:rPr lang="nl-NL" dirty="0"/>
              <a:t>Is bed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breakfast</a:t>
            </a:r>
            <a:r>
              <a:rPr lang="nl-NL" dirty="0"/>
              <a:t> een goed concept?</a:t>
            </a:r>
          </a:p>
          <a:p>
            <a:endParaRPr lang="nl-NL" dirty="0"/>
          </a:p>
          <a:p>
            <a:r>
              <a:rPr lang="nl-NL" dirty="0"/>
              <a:t>Leg uit!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18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Voorbeeld van een concept is bijvoorbeeld ook; abonnementen via internet diensten.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290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Efteling; wereld vol wonderen!</a:t>
            </a:r>
          </a:p>
          <a:p>
            <a:r>
              <a:rPr lang="nl-NL" dirty="0"/>
              <a:t>Center </a:t>
            </a:r>
            <a:r>
              <a:rPr lang="nl-NL" dirty="0" err="1"/>
              <a:t>parcs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7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Tony </a:t>
            </a:r>
            <a:r>
              <a:rPr lang="nl-NL" dirty="0" err="1"/>
              <a:t>chocoloneley</a:t>
            </a:r>
            <a:r>
              <a:rPr lang="nl-NL" dirty="0"/>
              <a:t>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863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Bijvoorbeeld de </a:t>
            </a:r>
            <a:r>
              <a:rPr lang="nl-NL" dirty="0" err="1"/>
              <a:t>calve</a:t>
            </a:r>
            <a:r>
              <a:rPr lang="nl-NL" dirty="0"/>
              <a:t> pindakaas reclames.</a:t>
            </a:r>
          </a:p>
          <a:p>
            <a:endParaRPr lang="nl-NL" dirty="0"/>
          </a:p>
          <a:p>
            <a:r>
              <a:rPr lang="nl-NL" dirty="0"/>
              <a:t>Tv reclames hebben een evolutie doorgemaakt van concreet het product omschrijven en de voordelen noemen &gt; naar &gt; het product en merk verkopen door een verhaal te vertellen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153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Er zitten herkenbare elementen in &gt; link naar &gt; persoonlijke context. Interactive Experience Model (</a:t>
            </a:r>
            <a:r>
              <a:rPr lang="nl-NL" dirty="0" err="1">
                <a:latin typeface="Calibri" panose="020F0502020204030204" pitchFamily="34" charset="0"/>
              </a:rPr>
              <a:t>falk</a:t>
            </a:r>
            <a:r>
              <a:rPr lang="nl-NL" dirty="0">
                <a:latin typeface="Calibri" panose="020F0502020204030204" pitchFamily="34" charset="0"/>
              </a:rPr>
              <a:t> en </a:t>
            </a:r>
            <a:r>
              <a:rPr lang="nl-NL" dirty="0" err="1">
                <a:latin typeface="Calibri" panose="020F0502020204030204" pitchFamily="34" charset="0"/>
              </a:rPr>
              <a:t>dierking</a:t>
            </a:r>
            <a:r>
              <a:rPr lang="nl-NL" dirty="0">
                <a:latin typeface="Calibri" panose="020F0502020204030204" pitchFamily="34" charset="0"/>
              </a:rPr>
              <a:t>)</a:t>
            </a:r>
          </a:p>
          <a:p>
            <a:endParaRPr lang="nl-NL" dirty="0"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Calibri" panose="020F0502020204030204" pitchFamily="34" charset="0"/>
              </a:rPr>
              <a:t>Ondersteun het verhaal waar mogelijk met middelen die de zintuigen prikkelen</a:t>
            </a:r>
            <a:r>
              <a:rPr lang="nl-NL" b="0" i="0" u="none" strike="noStrike" dirty="0">
                <a:effectLst/>
                <a:latin typeface="Calibri" panose="020F0502020204030204" pitchFamily="34" charset="0"/>
              </a:rPr>
              <a:t>. Geur, smaak, tast, zicht.</a:t>
            </a:r>
            <a:endParaRPr lang="nl-NL" dirty="0">
              <a:latin typeface="Calibri" panose="020F0502020204030204" pitchFamily="34" charset="0"/>
            </a:endParaRPr>
          </a:p>
          <a:p>
            <a:endParaRPr lang="nl-NL" b="0" i="0" u="none" strike="noStrike" dirty="0">
              <a:effectLst/>
              <a:latin typeface="Calibri" panose="020F0502020204030204" pitchFamily="34" charset="0"/>
            </a:endParaRPr>
          </a:p>
          <a:p>
            <a:endParaRPr lang="nl-NL" b="0" i="0" u="none" strike="noStrike" dirty="0"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732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Crisis storytelling; gebruik maken van een pandemie om in te spelen op je merk, verhaal en branding.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724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061733"/>
                </a:solidFill>
                <a:effectLst/>
                <a:latin typeface="ttcommons_light"/>
              </a:rPr>
              <a:t>Een </a:t>
            </a:r>
            <a:r>
              <a:rPr lang="nl-NL" b="0" i="0" dirty="0" err="1">
                <a:solidFill>
                  <a:srgbClr val="061733"/>
                </a:solidFill>
                <a:effectLst/>
                <a:latin typeface="ttcommons_light"/>
              </a:rPr>
              <a:t>brandbook</a:t>
            </a:r>
            <a:r>
              <a:rPr lang="nl-NL" b="0" i="0" dirty="0">
                <a:solidFill>
                  <a:srgbClr val="061733"/>
                </a:solidFill>
                <a:effectLst/>
                <a:latin typeface="ttcommons_light"/>
              </a:rPr>
              <a:t> vertelt het </a:t>
            </a:r>
            <a:r>
              <a:rPr lang="nl-NL" b="1" i="0" dirty="0">
                <a:solidFill>
                  <a:srgbClr val="B8A1FF"/>
                </a:solidFill>
                <a:effectLst/>
                <a:latin typeface="ttcommons_light"/>
              </a:rPr>
              <a:t>verhaal</a:t>
            </a:r>
            <a:r>
              <a:rPr lang="nl-NL" b="0" i="0" dirty="0">
                <a:solidFill>
                  <a:srgbClr val="061733"/>
                </a:solidFill>
                <a:effectLst/>
                <a:latin typeface="ttcommons_light"/>
              </a:rPr>
              <a:t> van jouw merk, van a tot z. voor je (toekomstige) werknemers, klanten en organisaties waar je mee samen werkt. Het beschrijft je merk in woord en beeld, helemaal in de </a:t>
            </a:r>
            <a:r>
              <a:rPr lang="nl-NL" b="1" i="0" dirty="0">
                <a:solidFill>
                  <a:srgbClr val="B8A1FF"/>
                </a:solidFill>
                <a:effectLst/>
                <a:latin typeface="ttcommons_light"/>
              </a:rPr>
              <a:t>stijl en toon </a:t>
            </a:r>
            <a:r>
              <a:rPr lang="nl-NL" b="0" i="0" dirty="0">
                <a:solidFill>
                  <a:srgbClr val="061733"/>
                </a:solidFill>
                <a:effectLst/>
                <a:latin typeface="ttcommons_light"/>
              </a:rPr>
              <a:t>van jouw </a:t>
            </a:r>
            <a:r>
              <a:rPr lang="nl-NL" b="1" i="0" dirty="0">
                <a:solidFill>
                  <a:srgbClr val="B8A1FF"/>
                </a:solidFill>
                <a:effectLst/>
                <a:latin typeface="ttcommons_light"/>
              </a:rPr>
              <a:t>merk</a:t>
            </a:r>
            <a:r>
              <a:rPr lang="nl-NL" b="0" i="0" dirty="0">
                <a:solidFill>
                  <a:srgbClr val="061733"/>
                </a:solidFill>
                <a:effectLst/>
                <a:latin typeface="ttcommons_light"/>
              </a:rPr>
              <a:t>. </a:t>
            </a:r>
          </a:p>
          <a:p>
            <a:endParaRPr lang="nl-NL" b="0" i="0" dirty="0">
              <a:solidFill>
                <a:srgbClr val="061733"/>
              </a:solidFill>
              <a:effectLst/>
              <a:latin typeface="ttcommons_light"/>
            </a:endParaRPr>
          </a:p>
          <a:p>
            <a:r>
              <a:rPr lang="nl-NL" dirty="0">
                <a:solidFill>
                  <a:srgbClr val="061733"/>
                </a:solidFill>
                <a:latin typeface="ttcommons_light"/>
              </a:rPr>
              <a:t>Je wil hiermee </a:t>
            </a:r>
            <a:r>
              <a:rPr lang="nl-NL" b="1" dirty="0">
                <a:solidFill>
                  <a:srgbClr val="B8A1FF"/>
                </a:solidFill>
                <a:latin typeface="ttcommons_light"/>
              </a:rPr>
              <a:t>werknemers</a:t>
            </a:r>
            <a:r>
              <a:rPr lang="nl-NL" dirty="0">
                <a:solidFill>
                  <a:srgbClr val="061733"/>
                </a:solidFill>
                <a:latin typeface="ttcommons_light"/>
              </a:rPr>
              <a:t> meenemen in het doel van de organisatie. Hen </a:t>
            </a:r>
            <a:r>
              <a:rPr lang="nl-NL" b="1" dirty="0">
                <a:solidFill>
                  <a:srgbClr val="B8A1FF"/>
                </a:solidFill>
                <a:latin typeface="ttcommons_light"/>
              </a:rPr>
              <a:t>trots</a:t>
            </a:r>
            <a:r>
              <a:rPr lang="nl-NL" dirty="0">
                <a:solidFill>
                  <a:srgbClr val="061733"/>
                </a:solidFill>
                <a:latin typeface="ttcommons_light"/>
              </a:rPr>
              <a:t> maken op hun werkgever en tot </a:t>
            </a:r>
            <a:r>
              <a:rPr lang="nl-NL" b="1" dirty="0">
                <a:solidFill>
                  <a:srgbClr val="B8A1FF"/>
                </a:solidFill>
                <a:latin typeface="ttcommons_light"/>
              </a:rPr>
              <a:t>ambassadeur</a:t>
            </a:r>
            <a:r>
              <a:rPr lang="nl-NL" dirty="0">
                <a:solidFill>
                  <a:srgbClr val="061733"/>
                </a:solidFill>
                <a:latin typeface="ttcommons_light"/>
              </a:rPr>
              <a:t> maken. </a:t>
            </a:r>
          </a:p>
          <a:p>
            <a:endParaRPr lang="nl-NL" dirty="0">
              <a:solidFill>
                <a:srgbClr val="061733"/>
              </a:solidFill>
              <a:latin typeface="ttcommons_light"/>
            </a:endParaRPr>
          </a:p>
          <a:p>
            <a:r>
              <a:rPr lang="nl-NL" dirty="0">
                <a:solidFill>
                  <a:srgbClr val="061733"/>
                </a:solidFill>
                <a:latin typeface="ttcommons_light"/>
              </a:rPr>
              <a:t>Je wilt hiermee </a:t>
            </a:r>
            <a:r>
              <a:rPr lang="nl-NL" b="1" dirty="0">
                <a:solidFill>
                  <a:srgbClr val="B8A1FF"/>
                </a:solidFill>
                <a:latin typeface="ttcommons_light"/>
              </a:rPr>
              <a:t>samenwerkingspartners</a:t>
            </a:r>
            <a:r>
              <a:rPr lang="nl-NL" dirty="0">
                <a:solidFill>
                  <a:srgbClr val="061733"/>
                </a:solidFill>
                <a:latin typeface="ttcommons_light"/>
              </a:rPr>
              <a:t> meenemen in je verhaal en boodschap. En zorgen dat die </a:t>
            </a:r>
            <a:r>
              <a:rPr lang="nl-NL" b="1" dirty="0">
                <a:solidFill>
                  <a:srgbClr val="B8A1FF"/>
                </a:solidFill>
                <a:latin typeface="ttcommons_light"/>
              </a:rPr>
              <a:t>boodschap overal en altijd hetzelfde is </a:t>
            </a:r>
            <a:r>
              <a:rPr lang="nl-NL" dirty="0">
                <a:solidFill>
                  <a:srgbClr val="061733"/>
                </a:solidFill>
                <a:latin typeface="ttcommons_light"/>
              </a:rPr>
              <a:t>in communicatie met bijvoorbeeld klanten. Denk aan website, reclame, video’s etc. </a:t>
            </a:r>
          </a:p>
          <a:p>
            <a:endParaRPr lang="nl-NL" dirty="0">
              <a:solidFill>
                <a:srgbClr val="061733"/>
              </a:solidFill>
              <a:latin typeface="ttcommons_light"/>
            </a:endParaRPr>
          </a:p>
          <a:p>
            <a:r>
              <a:rPr lang="nl-NL" b="1" i="0" dirty="0">
                <a:solidFill>
                  <a:srgbClr val="061733"/>
                </a:solidFill>
                <a:effectLst/>
                <a:latin typeface="ttcommons_light"/>
              </a:rPr>
              <a:t>Inhoud</a:t>
            </a:r>
          </a:p>
          <a:p>
            <a:r>
              <a:rPr lang="nl-NL" b="0" i="0" dirty="0">
                <a:solidFill>
                  <a:srgbClr val="061733"/>
                </a:solidFill>
                <a:effectLst/>
                <a:latin typeface="ttcommons_light"/>
              </a:rPr>
              <a:t>Daarnaast </a:t>
            </a:r>
            <a:r>
              <a:rPr lang="nl-NL" b="1" i="0" dirty="0">
                <a:solidFill>
                  <a:srgbClr val="B8A1FF"/>
                </a:solidFill>
                <a:effectLst/>
                <a:latin typeface="ttcommons_light"/>
              </a:rPr>
              <a:t>beschrijft</a:t>
            </a:r>
            <a:r>
              <a:rPr lang="nl-NL" b="0" i="0" dirty="0">
                <a:solidFill>
                  <a:srgbClr val="061733"/>
                </a:solidFill>
                <a:effectLst/>
                <a:latin typeface="ttcommons_light"/>
              </a:rPr>
              <a:t> het de </a:t>
            </a:r>
            <a:r>
              <a:rPr lang="nl-NL" b="1" i="0" dirty="0">
                <a:solidFill>
                  <a:srgbClr val="B8A1FF"/>
                </a:solidFill>
                <a:effectLst/>
                <a:latin typeface="ttcommons_light"/>
              </a:rPr>
              <a:t>doelgroep</a:t>
            </a:r>
            <a:r>
              <a:rPr lang="nl-NL" b="0" i="0" dirty="0">
                <a:solidFill>
                  <a:srgbClr val="061733"/>
                </a:solidFill>
                <a:effectLst/>
                <a:latin typeface="ttcommons_light"/>
              </a:rPr>
              <a:t> en de belangrijkste </a:t>
            </a:r>
            <a:r>
              <a:rPr lang="nl-NL" b="1" i="0" dirty="0">
                <a:solidFill>
                  <a:srgbClr val="B8A1FF"/>
                </a:solidFill>
                <a:effectLst/>
                <a:latin typeface="ttcommons_light"/>
              </a:rPr>
              <a:t>visuele uitingen </a:t>
            </a:r>
            <a:r>
              <a:rPr lang="nl-NL" b="0" i="0" dirty="0">
                <a:solidFill>
                  <a:srgbClr val="061733"/>
                </a:solidFill>
                <a:effectLst/>
                <a:latin typeface="ttcommons_light"/>
              </a:rPr>
              <a:t>en de toepassing daarvan. Het is dus eigenlijk niets anders dan de verzameling van belangrijke elementen samengevat in één </a:t>
            </a:r>
            <a:r>
              <a:rPr lang="nl-NL" b="1" i="0" dirty="0">
                <a:solidFill>
                  <a:srgbClr val="B8A1FF"/>
                </a:solidFill>
                <a:effectLst/>
                <a:latin typeface="ttcommons_light"/>
              </a:rPr>
              <a:t>inspirerend</a:t>
            </a:r>
            <a:r>
              <a:rPr lang="nl-NL" b="0" i="0" dirty="0">
                <a:solidFill>
                  <a:srgbClr val="061733"/>
                </a:solidFill>
                <a:effectLst/>
                <a:latin typeface="ttcommons_light"/>
              </a:rPr>
              <a:t> </a:t>
            </a:r>
            <a:r>
              <a:rPr lang="nl-NL" b="1" i="0" dirty="0">
                <a:solidFill>
                  <a:srgbClr val="B8A1FF"/>
                </a:solidFill>
                <a:effectLst/>
                <a:latin typeface="ttcommons_light"/>
              </a:rPr>
              <a:t>document</a:t>
            </a:r>
            <a:r>
              <a:rPr lang="nl-NL" b="0" i="0" dirty="0">
                <a:solidFill>
                  <a:srgbClr val="061733"/>
                </a:solidFill>
                <a:effectLst/>
                <a:latin typeface="ttcommons_light"/>
              </a:rPr>
              <a:t>.</a:t>
            </a:r>
            <a:endParaRPr lang="en-US" b="0" i="0" dirty="0">
              <a:solidFill>
                <a:srgbClr val="222222"/>
              </a:solidFill>
              <a:effectLst/>
              <a:latin typeface="var(--font-secondary)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562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Een merk kan een merk zijn als Coca Cola maar ook een merk als de stad Deventer of NASA of Greenpeace, Tony </a:t>
            </a:r>
            <a:r>
              <a:rPr lang="nl-NL" dirty="0" err="1"/>
              <a:t>Choconly</a:t>
            </a:r>
            <a:r>
              <a:rPr lang="nl-NL" dirty="0"/>
              <a:t>, Gazelle, etc.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00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Reclames van vroeger; grappig, simpel, een uitdagende vraag, of slogan maar verder zegt het niks over waar het bedrijf voor staat. </a:t>
            </a:r>
          </a:p>
          <a:p>
            <a:r>
              <a:rPr lang="nl-NL" dirty="0"/>
              <a:t>Wat wordt hier mee bereikt bij jullie? Bij welke doelgroep past dit?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10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Geldt dit ook voor jullie?</a:t>
            </a:r>
          </a:p>
          <a:p>
            <a:r>
              <a:rPr lang="nl-NL" dirty="0"/>
              <a:t>Waarom dan? Waarom is dat belangrijk? </a:t>
            </a:r>
          </a:p>
          <a:p>
            <a:r>
              <a:rPr lang="nl-NL" dirty="0"/>
              <a:t>Cool blue, het merk, gezicht, alles is bekend.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73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Technologische ontwikkelingen maar ook globalisering, bijvoorbeeld. “vroeger” was </a:t>
            </a:r>
            <a:r>
              <a:rPr lang="nl-NL" dirty="0" err="1"/>
              <a:t>china</a:t>
            </a:r>
            <a:r>
              <a:rPr lang="nl-NL" dirty="0"/>
              <a:t> veel verder weg dan nu. Letterlijk 1 keer </a:t>
            </a:r>
            <a:r>
              <a:rPr lang="nl-NL" dirty="0" err="1"/>
              <a:t>swipen</a:t>
            </a:r>
            <a:r>
              <a:rPr lang="nl-NL" dirty="0"/>
              <a:t> en we kunnen iets laten overvliegen.</a:t>
            </a:r>
          </a:p>
          <a:p>
            <a:r>
              <a:rPr lang="nl-NL" dirty="0"/>
              <a:t>Er kan letterlijk meer, we willen meer, de verwachtingen liggen dus veel hoger. </a:t>
            </a:r>
          </a:p>
          <a:p>
            <a:r>
              <a:rPr lang="nl-NL" dirty="0"/>
              <a:t>Daarnaast vinden we andere zaken ook steeds belangrijker worden; identiteit van een merk. De achterliggende gedachte, boodschap, goed voor het milieu enz.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13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 denken we aan bij deze begrippen? Kan dit ook door elkaar heen gebruikt worden? Staat het een altijd los van het ander?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566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Influencers</a:t>
            </a:r>
            <a:r>
              <a:rPr lang="nl-NL" dirty="0"/>
              <a:t> bereiken hun doelgroep door gebruik te maken van meerdere communicatie kanalen. Als ze het goed doen krijgen de invloed (</a:t>
            </a:r>
            <a:r>
              <a:rPr lang="nl-NL" dirty="0" err="1"/>
              <a:t>influence</a:t>
            </a:r>
            <a:r>
              <a:rPr lang="nl-NL" dirty="0"/>
              <a:t>) doordat ze populair worden met wat ze doen. En dat kan van alles zijn, van games streamen via </a:t>
            </a:r>
            <a:r>
              <a:rPr lang="nl-NL" dirty="0" err="1"/>
              <a:t>Twitch</a:t>
            </a:r>
            <a:r>
              <a:rPr lang="nl-NL" dirty="0"/>
              <a:t> of door make-up tips te delen via bijvoorbeeld Instagram. </a:t>
            </a:r>
            <a:br>
              <a:rPr lang="nl-NL" dirty="0"/>
            </a:br>
            <a:r>
              <a:rPr lang="nl-NL" dirty="0"/>
              <a:t>Niks mis mee zo is dat altijd al gegaan. Heel vroeger door mond op mond, later door print, tijdschriften en tv. Internet en social media hebben er voor gezorgd dat </a:t>
            </a:r>
            <a:r>
              <a:rPr lang="nl-NL" dirty="0" err="1"/>
              <a:t>influencers</a:t>
            </a:r>
            <a:r>
              <a:rPr lang="nl-NL" dirty="0"/>
              <a:t> een gezicht hebben gekregen. En ze in staat waren om direct in contact te komen met hun doelgroep en persoonlijke interactie mogelijk werd.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Op het moment dat bedrijven </a:t>
            </a:r>
            <a:r>
              <a:rPr lang="nl-NL" dirty="0" err="1"/>
              <a:t>influencers</a:t>
            </a:r>
            <a:r>
              <a:rPr lang="nl-NL" dirty="0"/>
              <a:t> gingen gebruiken voor het promoten van hun producten werd het commercieel. Daardoor moet je als doelgroep/consument goed door hebben of de mening van jouw favoriete </a:t>
            </a:r>
            <a:r>
              <a:rPr lang="nl-NL" dirty="0" err="1"/>
              <a:t>influencer</a:t>
            </a:r>
            <a:r>
              <a:rPr lang="nl-NL" dirty="0"/>
              <a:t> nog wel oprecht is.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86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Vlnr</a:t>
            </a:r>
            <a:r>
              <a:rPr lang="nl-NL" dirty="0"/>
              <a:t>: Max Verstappen, Kim </a:t>
            </a:r>
            <a:r>
              <a:rPr lang="nl-NL" dirty="0" err="1"/>
              <a:t>Karsashian</a:t>
            </a:r>
            <a:r>
              <a:rPr lang="nl-NL" dirty="0"/>
              <a:t>, </a:t>
            </a:r>
            <a:r>
              <a:rPr lang="nl-NL" dirty="0" err="1"/>
              <a:t>Enzo</a:t>
            </a:r>
            <a:r>
              <a:rPr lang="nl-NL" dirty="0"/>
              <a:t> Knol, Guus Meeuwis, Bassie en Adriaan, Ali B (imago/zijn brand heeft een flinke deur opgelopen/onherstelbaar beschadigd) The </a:t>
            </a:r>
            <a:r>
              <a:rPr lang="nl-NL" dirty="0" err="1"/>
              <a:t>kardashians</a:t>
            </a:r>
            <a:r>
              <a:rPr lang="nl-NL" dirty="0"/>
              <a:t> (letterlijk bekend door </a:t>
            </a:r>
            <a:r>
              <a:rPr lang="nl-NL" dirty="0" err="1"/>
              <a:t>reality</a:t>
            </a:r>
            <a:r>
              <a:rPr lang="nl-NL" dirty="0"/>
              <a:t>) Monica geuze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131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Dat kan beter: Nederlanders gaan los op nieuwe logo Nederland | RTL Nieuws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18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Gaat betekenisvolle content altijd over ‘</a:t>
            </a:r>
            <a:r>
              <a:rPr lang="nl-NL" dirty="0" err="1"/>
              <a:t>zware’onderwerpen</a:t>
            </a:r>
            <a:r>
              <a:rPr lang="nl-NL" dirty="0"/>
              <a:t>, met zware voorbeelden? Of kan het ook goeie, luchtige, content zijn?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99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27-11-2023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-QsU0L4wDs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UhM-zRmrIs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vk.nl/advies-en-informatie/marketing/personal-branding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brandkarma-academy.com/de-waarde-van-echte-communicati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PvKUt3qGEE" TargetMode="External"/><Relationship Id="rId2" Type="http://schemas.openxmlformats.org/officeDocument/2006/relationships/hyperlink" Target="https://www.youtube.com/watch?v=PeN3dCT70k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8oGyCQgNQSw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teling.com/nl/park/events/winter-eftel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s://www.heuvelmarketing.com/inbound-marketing-blog/bid/83321/Organisatie-identiteit-laat-zien-wie-je-ben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IR3VW5DQ_o?feature=oembe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dutchcowboys.nl/storytellin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ankwatching.com/archive/2020/06/29/beste-marketing-campagnes-storytelling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vvvtexel/docs/brand_book_texel_losse_pagina_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hyperlink" Target="https://yuverta.brandbook.io/huisstijl/introductie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s://www.yuverta.nl/media/Algemeen/corporate/beleidsdocumenten/bestuursverslagen/strategisch-kompas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40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6E52DB6-5EDD-4D91-93B8-C974B9FCF5E0}"/>
              </a:ext>
            </a:extLst>
          </p:cNvPr>
          <p:cNvSpPr/>
          <p:nvPr/>
        </p:nvSpPr>
        <p:spPr>
          <a:xfrm>
            <a:off x="838200" y="365125"/>
            <a:ext cx="9659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500" dirty="0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Concepting</a:t>
            </a:r>
            <a:r>
              <a:rPr lang="nl-NL" sz="4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nl-NL" sz="4800" dirty="0">
                <a:latin typeface="Curlz MT" panose="04040404050702020202" pitchFamily="82" charset="0"/>
              </a:rPr>
              <a:t>Storytelling</a:t>
            </a:r>
            <a:r>
              <a:rPr lang="nl-NL" sz="4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4500" i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&amp;</a:t>
            </a:r>
            <a:r>
              <a:rPr lang="nl-NL" sz="4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4500" dirty="0">
                <a:solidFill>
                  <a:prstClr val="black"/>
                </a:solidFill>
                <a:latin typeface="Bahnschrift" panose="020B0502040204020203" pitchFamily="34" charset="0"/>
                <a:cs typeface="Arial" pitchFamily="34" charset="0"/>
              </a:rPr>
              <a:t>Branding</a:t>
            </a:r>
          </a:p>
        </p:txBody>
      </p:sp>
      <p:pic>
        <p:nvPicPr>
          <p:cNvPr id="6146" name="Picture 2" descr="Commercial Planning Marketing Brand Concept | WerfSelect">
            <a:extLst>
              <a:ext uri="{FF2B5EF4-FFF2-40B4-BE49-F238E27FC236}">
                <a16:creationId xmlns:a16="http://schemas.microsoft.com/office/drawing/2014/main" id="{8048F780-7D53-4AEE-9853-651BCE1AE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61" y="1292936"/>
            <a:ext cx="8153231" cy="508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516AE-8643-CDF3-8344-6FF23BEB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B8A1FF"/>
                </a:solidFill>
                <a:latin typeface="arial" panose="020B0604020202020204" pitchFamily="34" charset="0"/>
                <a:ea typeface="+mn-ea"/>
                <a:cs typeface="+mn-cs"/>
              </a:rPr>
              <a:t>Hoe is dit gebeurd? 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80400CB-C1A3-94AB-A972-C13CDB807194}"/>
              </a:ext>
            </a:extLst>
          </p:cNvPr>
          <p:cNvSpPr txBox="1"/>
          <p:nvPr/>
        </p:nvSpPr>
        <p:spPr>
          <a:xfrm>
            <a:off x="2441986" y="1690688"/>
            <a:ext cx="66993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202124"/>
                </a:solidFill>
                <a:latin typeface="arial" panose="020B0604020202020204" pitchFamily="34" charset="0"/>
              </a:rPr>
              <a:t>Door technologisch ontwikkelingen.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202124"/>
                </a:solidFill>
                <a:latin typeface="arial" panose="020B0604020202020204" pitchFamily="34" charset="0"/>
              </a:rPr>
              <a:t>Consumenten zijn veeleisender geworden.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202124"/>
                </a:solidFill>
                <a:latin typeface="arial" panose="020B0604020202020204" pitchFamily="34" charset="0"/>
              </a:rPr>
              <a:t>Verwachtingen zijn hoger geworden.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202124"/>
                </a:solidFill>
                <a:latin typeface="arial" panose="020B0604020202020204" pitchFamily="34" charset="0"/>
              </a:rPr>
              <a:t>Eisen van nieuwe generaties: </a:t>
            </a:r>
            <a:r>
              <a:rPr lang="nl-NL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millenials</a:t>
            </a:r>
            <a:r>
              <a:rPr lang="nl-NL" sz="2000" dirty="0">
                <a:solidFill>
                  <a:srgbClr val="202124"/>
                </a:solidFill>
                <a:latin typeface="arial" panose="020B0604020202020204" pitchFamily="34" charset="0"/>
              </a:rPr>
              <a:t> (generatie Y) en </a:t>
            </a:r>
            <a:r>
              <a:rPr lang="nl-NL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Zooms</a:t>
            </a:r>
            <a:r>
              <a:rPr lang="nl-NL" sz="2000" dirty="0">
                <a:solidFill>
                  <a:srgbClr val="202124"/>
                </a:solidFill>
                <a:latin typeface="arial" panose="020B0604020202020204" pitchFamily="34" charset="0"/>
              </a:rPr>
              <a:t> (generatie 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202124"/>
                </a:solidFill>
                <a:latin typeface="arial" panose="020B0604020202020204" pitchFamily="34" charset="0"/>
              </a:rPr>
              <a:t>Zij zijn socialer, </a:t>
            </a:r>
            <a:r>
              <a:rPr lang="nl-NL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individualisme </a:t>
            </a:r>
            <a:r>
              <a:rPr lang="nl-NL" sz="2000" dirty="0">
                <a:solidFill>
                  <a:srgbClr val="202124"/>
                </a:solidFill>
                <a:latin typeface="arial" panose="020B0604020202020204" pitchFamily="34" charset="0"/>
              </a:rPr>
              <a:t>en minder merk gebonden / minder trouw aan een merk of verkoper</a:t>
            </a:r>
          </a:p>
        </p:txBody>
      </p:sp>
      <p:pic>
        <p:nvPicPr>
          <p:cNvPr id="2050" name="Picture 2" descr="Koop iPhone 14 Pro en iPhone 14 Pro Max - Apple (NL)">
            <a:extLst>
              <a:ext uri="{FF2B5EF4-FFF2-40B4-BE49-F238E27FC236}">
                <a16:creationId xmlns:a16="http://schemas.microsoft.com/office/drawing/2014/main" id="{043BF69B-62CD-8067-8C7B-C67F8E024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80" y="5152913"/>
            <a:ext cx="2873188" cy="161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iExpress Nederland (NL) - tip 2021 - Go Webshop">
            <a:extLst>
              <a:ext uri="{FF2B5EF4-FFF2-40B4-BE49-F238E27FC236}">
                <a16:creationId xmlns:a16="http://schemas.microsoft.com/office/drawing/2014/main" id="{FEA24341-1344-DAFF-DF5A-C4B290CB3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16" y="5051806"/>
            <a:ext cx="3030071" cy="159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16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Brand Marketing? Basics &amp; Strategy - International Brand Equity">
            <a:extLst>
              <a:ext uri="{FF2B5EF4-FFF2-40B4-BE49-F238E27FC236}">
                <a16:creationId xmlns:a16="http://schemas.microsoft.com/office/drawing/2014/main" id="{775E8731-FE6B-E06A-4D03-3A02816AB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975" y="-1647853"/>
            <a:ext cx="12880975" cy="912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2866C25-7E12-492A-9E13-64C91E2D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Soorten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BD7423A-130D-4632-B8F6-34291E98D5E0}"/>
              </a:ext>
            </a:extLst>
          </p:cNvPr>
          <p:cNvSpPr txBox="1"/>
          <p:nvPr/>
        </p:nvSpPr>
        <p:spPr>
          <a:xfrm>
            <a:off x="1006763" y="1759865"/>
            <a:ext cx="100327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Corporate</a:t>
            </a:r>
            <a:r>
              <a:rPr lang="nl-NL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nl-NL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branding</a:t>
            </a:r>
            <a:r>
              <a:rPr lang="nl-NL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Clubbranding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Bij deze vorm worden sportclubs als 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brand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gepositioneerd. ...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Personal Branding. 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Het gaat om personen die je door te bloggen of </a:t>
            </a:r>
            <a:r>
              <a:rPr lang="nl-NL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vloggen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een kijkje in hun dagelijks leven gunnen.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City Branding.</a:t>
            </a:r>
          </a:p>
        </p:txBody>
      </p:sp>
    </p:spTree>
    <p:extLst>
      <p:ext uri="{BB962C8B-B14F-4D97-AF65-F5344CB8AC3E}">
        <p14:creationId xmlns:p14="http://schemas.microsoft.com/office/powerpoint/2010/main" val="42182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8FD46-269E-2D37-B4AA-8F561DFC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54" y="397202"/>
            <a:ext cx="8860565" cy="648072"/>
          </a:xfrm>
        </p:spPr>
        <p:txBody>
          <a:bodyPr/>
          <a:lstStyle/>
          <a:p>
            <a:r>
              <a:rPr lang="nl-NL" sz="4000" dirty="0">
                <a:solidFill>
                  <a:srgbClr val="7030A0"/>
                </a:solidFill>
              </a:rPr>
              <a:t>Quizvraag tussendoor  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F5B94F-CA78-1B2B-9DC8-8FECD37F0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554" y="1368876"/>
            <a:ext cx="9065512" cy="3170852"/>
          </a:xfrm>
        </p:spPr>
        <p:txBody>
          <a:bodyPr/>
          <a:lstStyle/>
          <a:p>
            <a:r>
              <a:rPr lang="nl-NL" dirty="0"/>
              <a:t>Naast dat ik bij Yuverta werk, heb ik nog een andere baan. Wat denken jullie dat ik doe? </a:t>
            </a:r>
          </a:p>
          <a:p>
            <a:endParaRPr lang="nl-NL" dirty="0">
              <a:solidFill>
                <a:srgbClr val="7030A0"/>
              </a:solidFill>
            </a:endParaRPr>
          </a:p>
          <a:p>
            <a:r>
              <a:rPr lang="nl-NL" dirty="0">
                <a:solidFill>
                  <a:srgbClr val="7030A0"/>
                </a:solidFill>
              </a:rPr>
              <a:t>A) Grafisch vormgever</a:t>
            </a:r>
          </a:p>
          <a:p>
            <a:r>
              <a:rPr lang="nl-NL" dirty="0">
                <a:solidFill>
                  <a:srgbClr val="7030A0"/>
                </a:solidFill>
              </a:rPr>
              <a:t>B) Vlogger </a:t>
            </a:r>
          </a:p>
          <a:p>
            <a:r>
              <a:rPr lang="nl-NL" dirty="0">
                <a:solidFill>
                  <a:srgbClr val="7030A0"/>
                </a:solidFill>
              </a:rPr>
              <a:t>C) Eigenaresse van een café </a:t>
            </a:r>
          </a:p>
        </p:txBody>
      </p:sp>
    </p:spTree>
    <p:extLst>
      <p:ext uri="{BB962C8B-B14F-4D97-AF65-F5344CB8AC3E}">
        <p14:creationId xmlns:p14="http://schemas.microsoft.com/office/powerpoint/2010/main" val="32273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AA326-A392-6E33-2E28-2378E357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152" y="508813"/>
            <a:ext cx="8860565" cy="648072"/>
          </a:xfrm>
        </p:spPr>
        <p:txBody>
          <a:bodyPr/>
          <a:lstStyle/>
          <a:p>
            <a:r>
              <a:rPr lang="nl-NL" sz="4000" b="0" dirty="0">
                <a:solidFill>
                  <a:srgbClr val="7030A0"/>
                </a:solidFill>
              </a:rPr>
              <a:t>Antwoord ….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020C23C-02AC-A8B4-301D-EA25ED481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17" y="1156885"/>
            <a:ext cx="6938468" cy="503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802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9F5EC-27FA-525D-B422-FFFEE05B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Wat heeft dat te maken met..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7CB0BA-8AE8-06C1-0D00-2434902CF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Corporate branding .. </a:t>
            </a:r>
          </a:p>
          <a:p>
            <a:r>
              <a:rPr lang="nl-NL" dirty="0"/>
              <a:t>City branding .. </a:t>
            </a:r>
          </a:p>
          <a:p>
            <a:pPr marL="0" indent="0">
              <a:buNone/>
            </a:pPr>
            <a:r>
              <a:rPr lang="nl-NL" dirty="0"/>
              <a:t>Of  </a:t>
            </a:r>
          </a:p>
          <a:p>
            <a:r>
              <a:rPr lang="nl-NL" dirty="0"/>
              <a:t>Personal branding?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5B54F31-137C-9AB2-2B04-046575CCB2BF}"/>
              </a:ext>
            </a:extLst>
          </p:cNvPr>
          <p:cNvSpPr txBox="1"/>
          <p:nvPr/>
        </p:nvSpPr>
        <p:spPr>
          <a:xfrm>
            <a:off x="4674600" y="3935512"/>
            <a:ext cx="60942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hlinkClick r:id="rId2"/>
              </a:rPr>
              <a:t>KLIK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137856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9BB03-5160-4F07-9F22-4039D9D8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Corporate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dirty="0"/>
          </a:p>
        </p:txBody>
      </p:sp>
      <p:pic>
        <p:nvPicPr>
          <p:cNvPr id="6" name="Onlinemedia 5" title="Samsung - Do What You Can't Brand Campaign Commercial 2018">
            <a:hlinkClick r:id="" action="ppaction://media"/>
            <a:extLst>
              <a:ext uri="{FF2B5EF4-FFF2-40B4-BE49-F238E27FC236}">
                <a16:creationId xmlns:a16="http://schemas.microsoft.com/office/drawing/2014/main" id="{505F9893-D356-44CE-AE36-3D57EE786A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7484" y="1593411"/>
            <a:ext cx="8061009" cy="455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5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B8028-9FBA-4071-929D-A1940D284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Club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dirty="0"/>
          </a:p>
        </p:txBody>
      </p:sp>
      <p:sp>
        <p:nvSpPr>
          <p:cNvPr id="5" name="AutoShape 8" descr="Ajax Showtime - Nieuws over Ajax, Jong Ajax en Ajax-jeugd">
            <a:extLst>
              <a:ext uri="{FF2B5EF4-FFF2-40B4-BE49-F238E27FC236}">
                <a16:creationId xmlns:a16="http://schemas.microsoft.com/office/drawing/2014/main" id="{AD582AD9-8FF3-482F-B0FE-DA12470131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4" name="Picture 2" descr="Willem II Fanshop geüpgraded - Tilbo">
            <a:extLst>
              <a:ext uri="{FF2B5EF4-FFF2-40B4-BE49-F238E27FC236}">
                <a16:creationId xmlns:a16="http://schemas.microsoft.com/office/drawing/2014/main" id="{856F54F5-456B-C3E6-E834-373FBF8FA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1" y="1312400"/>
            <a:ext cx="4819265" cy="234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ebshop Willem II - Willem II">
            <a:extLst>
              <a:ext uri="{FF2B5EF4-FFF2-40B4-BE49-F238E27FC236}">
                <a16:creationId xmlns:a16="http://schemas.microsoft.com/office/drawing/2014/main" id="{40414D6C-47B6-79FB-2130-42462718C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168" y="478294"/>
            <a:ext cx="2971715" cy="26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ilburg Trappers | Tickets, nieuws en meer | IJshockey Tilburg">
            <a:extLst>
              <a:ext uri="{FF2B5EF4-FFF2-40B4-BE49-F238E27FC236}">
                <a16:creationId xmlns:a16="http://schemas.microsoft.com/office/drawing/2014/main" id="{9B1D42C8-FEAC-FD95-BA83-98525702E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3860688"/>
            <a:ext cx="7120695" cy="285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ieuws Tilburg Trappers | IJshockey Tilburg">
            <a:extLst>
              <a:ext uri="{FF2B5EF4-FFF2-40B4-BE49-F238E27FC236}">
                <a16:creationId xmlns:a16="http://schemas.microsoft.com/office/drawing/2014/main" id="{9151FB68-3D3B-CE1A-113C-F3F8F540C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96" y="3860688"/>
            <a:ext cx="4609190" cy="285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12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15 influencers in 2022 l Your source of inspiration.">
            <a:extLst>
              <a:ext uri="{FF2B5EF4-FFF2-40B4-BE49-F238E27FC236}">
                <a16:creationId xmlns:a16="http://schemas.microsoft.com/office/drawing/2014/main" id="{2FE6E84D-CC52-9614-8E4D-2BD5D55B5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86" y="883920"/>
            <a:ext cx="5398594" cy="539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BD3DF-BED2-4CFC-8670-633A67C0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60" y="70051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Personal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AECA268-34B2-45D2-82E5-02FF9547510C}"/>
              </a:ext>
            </a:extLst>
          </p:cNvPr>
          <p:cNvSpPr txBox="1"/>
          <p:nvPr/>
        </p:nvSpPr>
        <p:spPr>
          <a:xfrm>
            <a:off x="340360" y="1155638"/>
            <a:ext cx="54268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7030A0"/>
                </a:solidFill>
              </a:rPr>
              <a:t>Jij</a:t>
            </a:r>
            <a:r>
              <a:rPr lang="nl-NL" dirty="0"/>
              <a:t> kan een merk zijn…</a:t>
            </a:r>
          </a:p>
          <a:p>
            <a:pPr algn="just"/>
            <a:endParaRPr lang="nl-NL" dirty="0"/>
          </a:p>
          <a:p>
            <a:pPr algn="just"/>
            <a:r>
              <a:rPr lang="nl-NL" b="1" dirty="0"/>
              <a:t>Definitie</a:t>
            </a:r>
          </a:p>
          <a:p>
            <a:pPr algn="just"/>
            <a:r>
              <a:rPr lang="nl-NL" dirty="0"/>
              <a:t>Met personal branding zet je jezelf neer als een merk. Het gaat over wat jou </a:t>
            </a:r>
            <a:r>
              <a:rPr lang="nl-NL" i="1" dirty="0"/>
              <a:t>uniek</a:t>
            </a:r>
            <a:r>
              <a:rPr lang="nl-NL" dirty="0"/>
              <a:t> maakt en het laat je </a:t>
            </a:r>
            <a:r>
              <a:rPr lang="nl-NL" i="1" dirty="0"/>
              <a:t>kwaliteiten, passies en ambities </a:t>
            </a:r>
            <a:r>
              <a:rPr lang="nl-NL" dirty="0"/>
              <a:t>zien. </a:t>
            </a:r>
          </a:p>
          <a:p>
            <a:pPr algn="just"/>
            <a:r>
              <a:rPr lang="nl-NL" dirty="0"/>
              <a:t>Daarmee creëer je een </a:t>
            </a:r>
            <a:r>
              <a:rPr lang="nl-NL" i="1" dirty="0"/>
              <a:t>band</a:t>
            </a:r>
            <a:r>
              <a:rPr lang="nl-NL" dirty="0"/>
              <a:t> met je klanten zodat je een </a:t>
            </a:r>
            <a:r>
              <a:rPr lang="nl-NL" i="1" dirty="0"/>
              <a:t>persoonlijke connectie </a:t>
            </a:r>
            <a:r>
              <a:rPr lang="nl-NL" dirty="0"/>
              <a:t>met ze kunt aangaan.</a:t>
            </a:r>
          </a:p>
          <a:p>
            <a:pPr algn="just"/>
            <a:endParaRPr lang="nl-NL" b="1" dirty="0"/>
          </a:p>
          <a:p>
            <a:pPr algn="just"/>
            <a:r>
              <a:rPr lang="nl-NL" b="1" dirty="0" err="1"/>
              <a:t>Influencers</a:t>
            </a:r>
            <a:endParaRPr lang="nl-NL" b="1" dirty="0"/>
          </a:p>
          <a:p>
            <a:pPr algn="just"/>
            <a:r>
              <a:rPr lang="nl-NL" dirty="0" err="1"/>
              <a:t>Influencers</a:t>
            </a:r>
            <a:r>
              <a:rPr lang="nl-NL" dirty="0"/>
              <a:t> is het meest concrete voorbeeld van personal branding. </a:t>
            </a:r>
          </a:p>
          <a:p>
            <a:pPr algn="just"/>
            <a:r>
              <a:rPr lang="nl-NL" dirty="0"/>
              <a:t>Maar ben je </a:t>
            </a:r>
            <a:r>
              <a:rPr lang="nl-NL" dirty="0" err="1"/>
              <a:t>zpp</a:t>
            </a:r>
            <a:r>
              <a:rPr lang="nl-NL" dirty="0"/>
              <a:t>-er dan kan je ook </a:t>
            </a:r>
            <a:r>
              <a:rPr lang="nl-NL" dirty="0">
                <a:hlinkClick r:id="rId4"/>
              </a:rPr>
              <a:t>jezelf tot een personal brand maken</a:t>
            </a:r>
            <a:r>
              <a:rPr lang="nl-NL" dirty="0"/>
              <a:t>. </a:t>
            </a:r>
          </a:p>
          <a:p>
            <a:pPr algn="just"/>
            <a:endParaRPr lang="nl-NL" dirty="0"/>
          </a:p>
          <a:p>
            <a:pPr algn="just"/>
            <a:r>
              <a:rPr lang="nl-NL" b="1" dirty="0"/>
              <a:t>Vraag</a:t>
            </a:r>
          </a:p>
          <a:p>
            <a:pPr algn="just"/>
            <a:r>
              <a:rPr lang="nl-NL" i="1" dirty="0"/>
              <a:t>Weet je voorbeelden van mensen die een personal brand zijn?</a:t>
            </a:r>
          </a:p>
          <a:p>
            <a:pPr algn="just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9939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im Kardashian financiert evacuatievlucht Afghaanse voetbalsters | Showbizz  | hln.be">
            <a:extLst>
              <a:ext uri="{FF2B5EF4-FFF2-40B4-BE49-F238E27FC236}">
                <a16:creationId xmlns:a16="http://schemas.microsoft.com/office/drawing/2014/main" id="{C273667F-7E53-4C25-A4B5-581870B35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26" y="791096"/>
            <a:ext cx="4173674" cy="28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x Verstappen | Facebook">
            <a:extLst>
              <a:ext uri="{FF2B5EF4-FFF2-40B4-BE49-F238E27FC236}">
                <a16:creationId xmlns:a16="http://schemas.microsoft.com/office/drawing/2014/main" id="{A3768556-C35E-4D79-9ECE-D9DD3E1C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327"/>
            <a:ext cx="2813026" cy="28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logger Enzo Knol vindt eigen munt 'fucking bizar' | Show | AD.nl">
            <a:extLst>
              <a:ext uri="{FF2B5EF4-FFF2-40B4-BE49-F238E27FC236}">
                <a16:creationId xmlns:a16="http://schemas.microsoft.com/office/drawing/2014/main" id="{1AB2EBFF-DE61-4980-B1AD-4BF070E67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40" y="797556"/>
            <a:ext cx="3214888" cy="281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assie en Adriaan | Spotify">
            <a:extLst>
              <a:ext uri="{FF2B5EF4-FFF2-40B4-BE49-F238E27FC236}">
                <a16:creationId xmlns:a16="http://schemas.microsoft.com/office/drawing/2014/main" id="{3C437969-5EF1-41BE-9E10-CECAD2D3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7353"/>
            <a:ext cx="2370869" cy="236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li B in onderbroek op cover: &amp;#39;Hoop vrouwen te inspireren met denkwijze&amp;#39;">
            <a:extLst>
              <a:ext uri="{FF2B5EF4-FFF2-40B4-BE49-F238E27FC236}">
                <a16:creationId xmlns:a16="http://schemas.microsoft.com/office/drawing/2014/main" id="{45046F90-2754-4587-B660-CC8A5C63F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869" y="3607353"/>
            <a:ext cx="3909204" cy="236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4E3947B6-4922-4920-A5F5-C5B50584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3" y="-152111"/>
            <a:ext cx="10515600" cy="1325563"/>
          </a:xfrm>
        </p:spPr>
        <p:txBody>
          <a:bodyPr/>
          <a:lstStyle/>
          <a:p>
            <a:r>
              <a:rPr lang="nl-NL" dirty="0"/>
              <a:t>Voorbeelden van </a:t>
            </a:r>
            <a:r>
              <a:rPr lang="nl-NL" b="1" dirty="0">
                <a:solidFill>
                  <a:srgbClr val="7030A0"/>
                </a:solidFill>
              </a:rPr>
              <a:t>Personal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dirty="0"/>
          </a:p>
        </p:txBody>
      </p:sp>
      <p:pic>
        <p:nvPicPr>
          <p:cNvPr id="3074" name="Picture 2" descr="Guus Meeuwis Groots met een Zachte G 2018 Tickets | Concerten, Tourdata &amp;  Kaarten | Ticketmaster">
            <a:extLst>
              <a:ext uri="{FF2B5EF4-FFF2-40B4-BE49-F238E27FC236}">
                <a16:creationId xmlns:a16="http://schemas.microsoft.com/office/drawing/2014/main" id="{3895B666-6296-4223-83F7-A9D1437D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50" y="797556"/>
            <a:ext cx="3794650" cy="28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ijk de volledige afleveringen van The Kardashians | Disney+">
            <a:extLst>
              <a:ext uri="{FF2B5EF4-FFF2-40B4-BE49-F238E27FC236}">
                <a16:creationId xmlns:a16="http://schemas.microsoft.com/office/drawing/2014/main" id="{B457F84E-1ADA-3374-F40C-D7BAEF3A7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59" y="3455546"/>
            <a:ext cx="2151633" cy="322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onica Geuze vertelt over heftige situatie tijdens opnames De Bachelorette">
            <a:extLst>
              <a:ext uri="{FF2B5EF4-FFF2-40B4-BE49-F238E27FC236}">
                <a16:creationId xmlns:a16="http://schemas.microsoft.com/office/drawing/2014/main" id="{100D5475-1299-8F3C-19E8-56BC99D79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03" y="3603562"/>
            <a:ext cx="3782852" cy="25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319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51901-F525-8E9F-6560-B7636B53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85" y="2103437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Opdracht!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bedrijfsomschrijving (max 3 zinnen)</a:t>
            </a:r>
            <a:br>
              <a:rPr lang="nl-NL" dirty="0"/>
            </a:br>
            <a:r>
              <a:rPr lang="nl-NL" dirty="0"/>
              <a:t>doelgroep ; voor wie is het bedoeld? </a:t>
            </a:r>
            <a:br>
              <a:rPr lang="nl-NL" dirty="0"/>
            </a:br>
            <a:r>
              <a:rPr lang="nl-NL" dirty="0"/>
              <a:t>Wat is hun online </a:t>
            </a:r>
            <a:r>
              <a:rPr lang="nl-NL" dirty="0" err="1"/>
              <a:t>liner</a:t>
            </a:r>
            <a:r>
              <a:rPr lang="nl-NL" dirty="0"/>
              <a:t>? </a:t>
            </a:r>
            <a:br>
              <a:rPr lang="nl-NL" dirty="0"/>
            </a:br>
            <a:r>
              <a:rPr lang="nl-NL" dirty="0"/>
              <a:t>Wat is hun marketing? Wat doen ze hiermee/uitingen? </a:t>
            </a:r>
            <a:br>
              <a:rPr lang="nl-NL" dirty="0"/>
            </a:br>
            <a:r>
              <a:rPr lang="nl-NL" dirty="0"/>
              <a:t>- kun je aangeven of dit merk een duidelijk concept heeft? 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978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358140" y="567537"/>
            <a:ext cx="104572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/>
                <a:cs typeface="Arial"/>
              </a:rPr>
              <a:t>Les 3 - </a:t>
            </a:r>
            <a:r>
              <a:rPr lang="nl-NL" sz="4400" dirty="0">
                <a:solidFill>
                  <a:srgbClr val="B8A1FF"/>
                </a:solidFill>
                <a:latin typeface="Bahnschrift Light Condensed" panose="020B0502040204020203" pitchFamily="34" charset="0"/>
                <a:cs typeface="Arial" pitchFamily="34" charset="0"/>
              </a:rPr>
              <a:t>Concepting</a:t>
            </a:r>
            <a:r>
              <a:rPr lang="nl-NL" sz="4400" dirty="0">
                <a:solidFill>
                  <a:srgbClr val="B8A1FF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nl-NL" sz="4400" dirty="0">
                <a:solidFill>
                  <a:srgbClr val="B8A1FF"/>
                </a:solidFill>
                <a:latin typeface="Curlz MT" panose="04040404050702020202" pitchFamily="82" charset="0"/>
              </a:rPr>
              <a:t>Storytelling</a:t>
            </a:r>
            <a:r>
              <a:rPr lang="nl-NL" sz="4400" dirty="0">
                <a:solidFill>
                  <a:srgbClr val="B8A1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4400" i="1" dirty="0">
                <a:solidFill>
                  <a:srgbClr val="B8A1FF"/>
                </a:solidFill>
                <a:latin typeface="Century Gothic" panose="020B0502020202020204" pitchFamily="34" charset="0"/>
                <a:cs typeface="Arial" pitchFamily="34" charset="0"/>
              </a:rPr>
              <a:t>&amp;</a:t>
            </a:r>
            <a:r>
              <a:rPr lang="nl-NL" sz="4400" dirty="0">
                <a:solidFill>
                  <a:srgbClr val="B8A1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4400" dirty="0">
                <a:solidFill>
                  <a:srgbClr val="B8A1FF"/>
                </a:solidFill>
                <a:latin typeface="Bahnschrift" panose="020B0502040204020203" pitchFamily="34" charset="0"/>
                <a:cs typeface="Arial" pitchFamily="34" charset="0"/>
              </a:rPr>
              <a:t>Branding</a:t>
            </a:r>
          </a:p>
          <a:p>
            <a:endParaRPr lang="nl-NL" sz="4400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407899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Branding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Concepting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Oneliner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Storytelling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142267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49584-3525-444D-A428-62003F52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City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47B50C-61E2-495C-98AA-E0F955AD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35" y="1690688"/>
            <a:ext cx="5131665" cy="10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 amsterdam-letters moeten blijven - Petities.nl">
            <a:extLst>
              <a:ext uri="{FF2B5EF4-FFF2-40B4-BE49-F238E27FC236}">
                <a16:creationId xmlns:a16="http://schemas.microsoft.com/office/drawing/2014/main" id="{85B9DD88-8E42-4CD8-A438-6E85B2F3B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5" y="4217281"/>
            <a:ext cx="4908145" cy="227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Made in [Arnhem] - Wisse Kommunikatie">
            <a:extLst>
              <a:ext uri="{FF2B5EF4-FFF2-40B4-BE49-F238E27FC236}">
                <a16:creationId xmlns:a16="http://schemas.microsoft.com/office/drawing/2014/main" id="{D2D44911-DB33-D031-9132-14FBD133B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22" y="2765130"/>
            <a:ext cx="3142036" cy="15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uus Meeuwis - Brabant [Live @ Groots met een zachte G 2019] - YouTube">
            <a:extLst>
              <a:ext uri="{FF2B5EF4-FFF2-40B4-BE49-F238E27FC236}">
                <a16:creationId xmlns:a16="http://schemas.microsoft.com/office/drawing/2014/main" id="{B4C633B3-7320-B2B3-1109-C507CB2D2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700" y="259921"/>
            <a:ext cx="5087171" cy="286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ity Marketing | Festival van het Levenslied Tilburg – Gratis toegang – 3  en 4 juni 2023">
            <a:extLst>
              <a:ext uri="{FF2B5EF4-FFF2-40B4-BE49-F238E27FC236}">
                <a16:creationId xmlns:a16="http://schemas.microsoft.com/office/drawing/2014/main" id="{FAED4C40-2E25-F97A-380F-17BF39C86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85" y="34290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03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49584-3525-444D-A428-62003F52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Area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dirty="0"/>
          </a:p>
        </p:txBody>
      </p:sp>
      <p:pic>
        <p:nvPicPr>
          <p:cNvPr id="2050" name="Picture 2" descr="Welkom op de Veluwe | Officiële Toeristische Website">
            <a:extLst>
              <a:ext uri="{FF2B5EF4-FFF2-40B4-BE49-F238E27FC236}">
                <a16:creationId xmlns:a16="http://schemas.microsoft.com/office/drawing/2014/main" id="{58E2BFFE-5B7E-4DAD-B687-6ABFE8C99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33" y="1573632"/>
            <a:ext cx="9338553" cy="124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r gaat niets boven Groningen&amp;#39; in top vijf… | Economie Groningen">
            <a:extLst>
              <a:ext uri="{FF2B5EF4-FFF2-40B4-BE49-F238E27FC236}">
                <a16:creationId xmlns:a16="http://schemas.microsoft.com/office/drawing/2014/main" id="{BA72368E-E65E-47DD-9500-59FC9558D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8" y="3662260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ilandmarketing en &amp;#39;stad aan zee&amp;#39; winnen - Gemeente.nu">
            <a:extLst>
              <a:ext uri="{FF2B5EF4-FFF2-40B4-BE49-F238E27FC236}">
                <a16:creationId xmlns:a16="http://schemas.microsoft.com/office/drawing/2014/main" id="{026D897A-56A6-46F9-BDA7-8E45EFD42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24" y="4834208"/>
            <a:ext cx="3035841" cy="206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at kan beter: Nederlanders gaan los op nieuwe logo Nederland | RTL Nieuws">
            <a:extLst>
              <a:ext uri="{FF2B5EF4-FFF2-40B4-BE49-F238E27FC236}">
                <a16:creationId xmlns:a16="http://schemas.microsoft.com/office/drawing/2014/main" id="{21FE1550-2E00-2845-A3E0-4710EC0B4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26" y="2990485"/>
            <a:ext cx="3075438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18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FD627-91C3-4284-A692-19859F6C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Voordelen van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01BE56F-D0C9-4231-92F4-035BF34ACAA1}"/>
              </a:ext>
            </a:extLst>
          </p:cNvPr>
          <p:cNvSpPr txBox="1"/>
          <p:nvPr/>
        </p:nvSpPr>
        <p:spPr>
          <a:xfrm>
            <a:off x="838200" y="1326263"/>
            <a:ext cx="1096356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Je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onderscheidt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je aanbod van soortgelijke producten of diensten op de markt;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Je onderstreept en benadrukt wat jouw product of dienst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uniek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en anders maakt;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Je marketingactiviteiten worden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dynamischer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, omdat je bijvoorbeeld in een reclame verschillende kanten kan belichten;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Het helpt je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doelgroep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om zich met je aanbod te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identificeren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Zorgt voor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naamsbekendheid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en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loyaliteit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bij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klanten en werknemers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Beweegt tot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spontane </a:t>
            </a:r>
            <a:r>
              <a:rPr lang="nl-NL" b="1" dirty="0">
                <a:solidFill>
                  <a:srgbClr val="B8A1FF"/>
                </a:solidFill>
                <a:latin typeface="Open Sans" panose="020B0606030504020204" pitchFamily="34" charset="0"/>
              </a:rPr>
              <a:t>aan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kopen 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van jou product, bij degenen die al dan niet toevallig op zoek zijn naar hetgeen je aanbiedt;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Maakt dat anderen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samen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met je willen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werken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Men de kwaliteit van je product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vertrouwd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Verhoogd je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omzet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; en zorgt voor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continuïteit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313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etere en snellere conceptontwikkeling met 'Concept in a Month'">
            <a:extLst>
              <a:ext uri="{FF2B5EF4-FFF2-40B4-BE49-F238E27FC236}">
                <a16:creationId xmlns:a16="http://schemas.microsoft.com/office/drawing/2014/main" id="{44C2CBEB-8502-A062-4391-3DC9CC962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814" y="0"/>
            <a:ext cx="136702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E24DE7-903E-4E9F-877B-1BC38FF8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Concepting </a:t>
            </a:r>
            <a:r>
              <a:rPr lang="nl-N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63EB50D-DE6B-49A5-AEA1-7117553F7306}"/>
              </a:ext>
            </a:extLst>
          </p:cNvPr>
          <p:cNvSpPr txBox="1"/>
          <p:nvPr/>
        </p:nvSpPr>
        <p:spPr>
          <a:xfrm>
            <a:off x="827335" y="2117544"/>
            <a:ext cx="115124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 woord en beeld vertalen van een merk of boodschap.</a:t>
            </a:r>
            <a:endParaRPr lang="en-US" b="0" i="0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De vertaling van de woorden en beelden past bij de doelgroep.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Voor de doelgroep is het herkenbaar en authentiek. </a:t>
            </a: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     Het sluit het aan bij de overtuigingen en interesses die iemand heeft.</a:t>
            </a: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------------------------------------------------------------------------------------------------------------------------------------------------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nl-NL" b="0" i="1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Een concept is geen idee….</a:t>
            </a:r>
            <a:endParaRPr lang="nl-NL" b="0" i="0" dirty="0">
              <a:solidFill>
                <a:srgbClr val="333333"/>
              </a:solidFill>
              <a:effectLst/>
              <a:latin typeface="Franklin Gothic Book" panose="020B0503020102020204" pitchFamily="34" charset="0"/>
            </a:endParaRPr>
          </a:p>
          <a:p>
            <a:pPr algn="ctr"/>
            <a:br>
              <a:rPr lang="nl-NL" dirty="0">
                <a:effectLst/>
                <a:latin typeface="Franklin Gothic Book" panose="020B0503020102020204" pitchFamily="34" charset="0"/>
              </a:rPr>
            </a:br>
            <a:r>
              <a:rPr lang="nl-NL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Hoe geniaal het idee ook is, een idee alleen is niets waard. </a:t>
            </a:r>
          </a:p>
          <a:p>
            <a:pPr algn="ctr"/>
            <a:r>
              <a:rPr lang="nl-NL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Hoe goed jij je doelgroep ook kent maakt niet uit. </a:t>
            </a:r>
          </a:p>
          <a:p>
            <a:pPr algn="ctr"/>
            <a:r>
              <a:rPr lang="nl-NL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De waarde ontstaat pas zodra je idee communiceerbaar is en 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testbaar</a:t>
            </a:r>
            <a:r>
              <a:rPr lang="nl-NL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 wordt.</a:t>
            </a:r>
          </a:p>
          <a:p>
            <a:pPr algn="ctr"/>
            <a:endParaRPr lang="nl-NL" b="0" i="0" dirty="0">
              <a:solidFill>
                <a:srgbClr val="333333"/>
              </a:solidFill>
              <a:effectLst/>
              <a:latin typeface="Franklin Gothic Book" panose="020B0503020102020204" pitchFamily="34" charset="0"/>
            </a:endParaRPr>
          </a:p>
          <a:p>
            <a:pPr algn="ctr"/>
            <a:r>
              <a:rPr lang="nl-NL" b="0" i="1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…een concept is een verhaal. </a:t>
            </a:r>
          </a:p>
          <a:p>
            <a:pPr algn="ctr"/>
            <a:r>
              <a:rPr lang="nl-NL" b="1" i="1" dirty="0">
                <a:solidFill>
                  <a:srgbClr val="B8A1FF"/>
                </a:solidFill>
                <a:effectLst/>
                <a:latin typeface="Franklin Gothic Book" panose="020B0503020102020204" pitchFamily="34" charset="0"/>
              </a:rPr>
              <a:t>Storytelling</a:t>
            </a:r>
            <a:r>
              <a:rPr lang="nl-NL" b="0" i="1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.</a:t>
            </a:r>
            <a:endParaRPr lang="en-US" b="0" i="0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59BE986-5562-459D-87C3-D289F67C7744}"/>
              </a:ext>
            </a:extLst>
          </p:cNvPr>
          <p:cNvSpPr txBox="1"/>
          <p:nvPr/>
        </p:nvSpPr>
        <p:spPr>
          <a:xfrm>
            <a:off x="827335" y="15060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Definitie </a:t>
            </a:r>
            <a:r>
              <a:rPr lang="nl-NL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concepting</a:t>
            </a:r>
            <a:r>
              <a:rPr lang="nl-NL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868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EDBFB-EEA5-4755-B79A-1611248F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Goed</a:t>
            </a:r>
            <a:r>
              <a:rPr lang="nl-N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4400" dirty="0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Concept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011D3E2-C555-4E7B-9008-7591D689EF3E}"/>
              </a:ext>
            </a:extLst>
          </p:cNvPr>
          <p:cNvSpPr txBox="1"/>
          <p:nvPr/>
        </p:nvSpPr>
        <p:spPr>
          <a:xfrm>
            <a:off x="838200" y="2274516"/>
            <a:ext cx="71291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betekenisvol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onderscheidend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Heeft uithoudingsvermogen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Dynamisch</a:t>
            </a:r>
            <a:r>
              <a:rPr lang="nl-NL">
                <a:solidFill>
                  <a:srgbClr val="000000"/>
                </a:solidFill>
                <a:latin typeface="Calibri" panose="020F0502020204030204" pitchFamily="34" charset="0"/>
              </a:rPr>
              <a:t>: aanpasbaar aan de hand van feedback van gebruikers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Meerdere niveaus </a:t>
            </a:r>
            <a:r>
              <a:rPr lang="nl-NL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interpreteerbaar</a:t>
            </a:r>
            <a:r>
              <a:rPr lang="nl-NL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Begrijpelijk voor de bedoelde doelgroep</a:t>
            </a:r>
          </a:p>
        </p:txBody>
      </p:sp>
      <p:pic>
        <p:nvPicPr>
          <p:cNvPr id="3" name="Picture 2" descr="Betere en snellere conceptontwikkeling met 'Concept in a Month'">
            <a:extLst>
              <a:ext uri="{FF2B5EF4-FFF2-40B4-BE49-F238E27FC236}">
                <a16:creationId xmlns:a16="http://schemas.microsoft.com/office/drawing/2014/main" id="{212793FF-156D-4A9B-464F-832FB8E3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814" y="0"/>
            <a:ext cx="136702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146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14265-0C8B-739E-E1BC-FEAB07ED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Wat is betekenisvolle content?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A521231-713F-8E7F-A94F-B6801BCA523C}"/>
              </a:ext>
            </a:extLst>
          </p:cNvPr>
          <p:cNvSpPr txBox="1"/>
          <p:nvPr/>
        </p:nvSpPr>
        <p:spPr>
          <a:xfrm>
            <a:off x="1659368" y="1837771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https://www.youtube.com/watch?v=PeN3dCT70kw</a:t>
            </a:r>
            <a:r>
              <a:rPr lang="nl-NL" dirty="0"/>
              <a:t> (plus)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0B3A264-8821-8F4C-346F-3DADC3C32B18}"/>
              </a:ext>
            </a:extLst>
          </p:cNvPr>
          <p:cNvSpPr txBox="1"/>
          <p:nvPr/>
        </p:nvSpPr>
        <p:spPr>
          <a:xfrm>
            <a:off x="1659368" y="2629362"/>
            <a:ext cx="580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3"/>
              </a:rPr>
              <a:t>https://www.youtube.com/watch?v=EPvKUt3qGEE</a:t>
            </a:r>
            <a:r>
              <a:rPr lang="nl-NL" dirty="0"/>
              <a:t> (staatsloterij)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B34CDD6-C370-0C88-912A-800B7A762D6E}"/>
              </a:ext>
            </a:extLst>
          </p:cNvPr>
          <p:cNvSpPr txBox="1"/>
          <p:nvPr/>
        </p:nvSpPr>
        <p:spPr>
          <a:xfrm>
            <a:off x="1659368" y="3966048"/>
            <a:ext cx="580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https://youtu.be/8oGyCQgNQSw</a:t>
            </a:r>
            <a:r>
              <a:rPr lang="nl-NL" dirty="0"/>
              <a:t> (klaverblad) </a:t>
            </a:r>
          </a:p>
        </p:txBody>
      </p:sp>
    </p:spTree>
    <p:extLst>
      <p:ext uri="{BB962C8B-B14F-4D97-AF65-F5344CB8AC3E}">
        <p14:creationId xmlns:p14="http://schemas.microsoft.com/office/powerpoint/2010/main" val="2020706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4C45C-E929-CF8E-A123-513D6AFBC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Betekenisvolle content?</a:t>
            </a:r>
          </a:p>
        </p:txBody>
      </p:sp>
      <p:pic>
        <p:nvPicPr>
          <p:cNvPr id="1026" name="Picture 2" descr="Giro555 - samenwerkende hulporganisaties -">
            <a:extLst>
              <a:ext uri="{FF2B5EF4-FFF2-40B4-BE49-F238E27FC236}">
                <a16:creationId xmlns:a16="http://schemas.microsoft.com/office/drawing/2014/main" id="{E0D6B416-8C57-AB9C-5A56-85D77FE09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7" y="1762685"/>
            <a:ext cx="3332630" cy="33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s voetbal is van iedereen - One Love">
            <a:extLst>
              <a:ext uri="{FF2B5EF4-FFF2-40B4-BE49-F238E27FC236}">
                <a16:creationId xmlns:a16="http://schemas.microsoft.com/office/drawing/2014/main" id="{61B96CD5-35C4-2140-C837-8D957FCCE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33" y="1288229"/>
            <a:ext cx="5385995" cy="302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mpagne onderzoek Greenpeace | Blauw Research">
            <a:extLst>
              <a:ext uri="{FF2B5EF4-FFF2-40B4-BE49-F238E27FC236}">
                <a16:creationId xmlns:a16="http://schemas.microsoft.com/office/drawing/2014/main" id="{B907553F-2D21-FB82-1B1A-B37B2A2DE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01" y="4543921"/>
            <a:ext cx="5075257" cy="205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34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2B906-42D5-4971-8D73-D046464F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Succesvol </a:t>
            </a:r>
            <a:r>
              <a:rPr lang="nl-NL" sz="4400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Concept</a:t>
            </a:r>
            <a:r>
              <a:rPr lang="nl-NL"/>
              <a:t>	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CB86A5F-D6F0-4339-8008-0C9CA8A992A5}"/>
              </a:ext>
            </a:extLst>
          </p:cNvPr>
          <p:cNvSpPr txBox="1"/>
          <p:nvPr/>
        </p:nvSpPr>
        <p:spPr>
          <a:xfrm>
            <a:off x="838200" y="2203256"/>
            <a:ext cx="9245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Lato" panose="020B0604020202020204" pitchFamily="34" charset="0"/>
              </a:rPr>
              <a:t>Het concept moet helder en eenvoudig zijn: je kunt het in </a:t>
            </a:r>
            <a:r>
              <a:rPr lang="nl-NL" b="1" i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twee zinnen </a:t>
            </a:r>
            <a:r>
              <a:rPr lang="nl-NL" b="0" i="0">
                <a:effectLst/>
                <a:latin typeface="Lato" panose="020B0604020202020204" pitchFamily="34" charset="0"/>
              </a:rPr>
              <a:t>uitleggen.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>
                <a:latin typeface="Lato" panose="020B0604020202020204" pitchFamily="34" charset="0"/>
                <a:hlinkClick r:id="rId3"/>
              </a:rPr>
              <a:t>voorbeeld</a:t>
            </a:r>
            <a:endParaRPr lang="nl-NL" b="0" i="0">
              <a:effectLst/>
              <a:latin typeface="Lato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Lato" panose="020B0604020202020204" pitchFamily="34" charset="0"/>
              </a:rPr>
              <a:t>Het concept moet </a:t>
            </a:r>
            <a:r>
              <a:rPr lang="nl-NL" b="1" i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consistent</a:t>
            </a:r>
            <a:r>
              <a:rPr lang="nl-NL" b="0" i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nl-NL" b="0" i="0">
                <a:effectLst/>
                <a:latin typeface="Lato" panose="020B0604020202020204" pitchFamily="34" charset="0"/>
              </a:rPr>
              <a:t>te gebruiken zijn, maar toch blijven </a:t>
            </a:r>
            <a:r>
              <a:rPr lang="nl-NL" b="1" i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verrassen</a:t>
            </a:r>
            <a:r>
              <a:rPr lang="nl-NL" b="0" i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Lato" panose="020B0604020202020204" pitchFamily="34" charset="0"/>
              </a:rPr>
              <a:t>Het concept moet passen bij de </a:t>
            </a:r>
            <a:r>
              <a:rPr lang="nl-NL" b="1" i="0" u="none" strike="noStrike">
                <a:solidFill>
                  <a:srgbClr val="B8A1FF"/>
                </a:solidFill>
                <a:effectLst/>
                <a:latin typeface="Lato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identiteit</a:t>
            </a:r>
            <a:r>
              <a:rPr lang="nl-NL" b="0" i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, </a:t>
            </a:r>
            <a:r>
              <a:rPr lang="nl-NL" b="0" i="0">
                <a:effectLst/>
                <a:latin typeface="Lato" panose="020B0604020202020204" pitchFamily="34" charset="0"/>
              </a:rPr>
              <a:t>de sfeer en de stijl van het </a:t>
            </a:r>
            <a:r>
              <a:rPr lang="nl-NL" b="1" i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merk</a:t>
            </a:r>
            <a:r>
              <a:rPr lang="nl-NL" b="0" i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nl-NL" b="0" i="0">
                <a:effectLst/>
                <a:latin typeface="Lato" panose="020B0604020202020204" pitchFamily="34" charset="0"/>
              </a:rPr>
              <a:t>(branding).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Lato" panose="020B0604020202020204" pitchFamily="34" charset="0"/>
              </a:rPr>
              <a:t>Het concept moet </a:t>
            </a:r>
            <a:r>
              <a:rPr lang="nl-NL" b="1" i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onderscheidend</a:t>
            </a:r>
            <a:r>
              <a:rPr lang="nl-NL" b="0" i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nl-NL" b="0" i="0">
                <a:effectLst/>
                <a:latin typeface="Lato" panose="020B0604020202020204" pitchFamily="34" charset="0"/>
              </a:rPr>
              <a:t>zijn</a:t>
            </a:r>
            <a:r>
              <a:rPr lang="nl-NL" b="0" i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Lato" panose="020B0604020202020204" pitchFamily="34" charset="0"/>
              </a:rPr>
              <a:t>Het concept moet aansluiten bij de </a:t>
            </a:r>
            <a:r>
              <a:rPr lang="nl-NL" b="1" i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communicatiedoelen</a:t>
            </a:r>
            <a:r>
              <a:rPr lang="nl-NL" b="0" i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nl-NL" b="0" i="0">
              <a:solidFill>
                <a:srgbClr val="6B6861"/>
              </a:solidFill>
              <a:effectLst/>
              <a:latin typeface="Lato" panose="020B0604020202020204" pitchFamily="34" charset="0"/>
            </a:endParaRPr>
          </a:p>
        </p:txBody>
      </p:sp>
      <p:pic>
        <p:nvPicPr>
          <p:cNvPr id="3" name="Picture 2" descr="Betere en snellere conceptontwikkeling met 'Concept in a Month'">
            <a:extLst>
              <a:ext uri="{FF2B5EF4-FFF2-40B4-BE49-F238E27FC236}">
                <a16:creationId xmlns:a16="http://schemas.microsoft.com/office/drawing/2014/main" id="{8025B09D-32DF-126E-9400-229524EA8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814" y="0"/>
            <a:ext cx="136702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834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AF5DF-EFCA-4405-A0E6-F1307E1B0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Onlinemedia 2" title="Fairphone: Buy a phone, start a movement">
            <a:hlinkClick r:id="" action="ppaction://media"/>
            <a:extLst>
              <a:ext uri="{FF2B5EF4-FFF2-40B4-BE49-F238E27FC236}">
                <a16:creationId xmlns:a16="http://schemas.microsoft.com/office/drawing/2014/main" id="{320D762B-3EB9-423A-8F2D-86D2452C2F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1192" y="599089"/>
            <a:ext cx="9070296" cy="51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FBCEB5-F97B-4F9C-AA73-AE3822A9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673" y="1967266"/>
            <a:ext cx="2966936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rtl="0" fontAlgn="base"/>
            <a:r>
              <a:rPr lang="nl-NL" sz="14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Uitwerking van een concept</a:t>
            </a:r>
            <a:r>
              <a:rPr lang="en-US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en-US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nl-NL" sz="14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Conceptbeschrijving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nl-NL" sz="14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Oneliner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nl-NL" sz="1400" dirty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r>
              <a:rPr lang="nl-NL" sz="14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torytelling en uitwerking plan</a:t>
            </a:r>
            <a:r>
              <a:rPr lang="nl-NL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nl-NL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Afspraak met Olga en Ruud “Concept als paraplu” – Kleinpolderplein">
            <a:extLst>
              <a:ext uri="{FF2B5EF4-FFF2-40B4-BE49-F238E27FC236}">
                <a16:creationId xmlns:a16="http://schemas.microsoft.com/office/drawing/2014/main" id="{DC7E27E1-7EFC-42CF-9388-9383E12D4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-2" b="-2"/>
          <a:stretch/>
        </p:blipFill>
        <p:spPr bwMode="auto">
          <a:xfrm>
            <a:off x="5314075" y="643466"/>
            <a:ext cx="5707181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21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DF72C-9ECD-43C4-90BD-F49538CDA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Vandaag</a:t>
            </a:r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8BE0698-73E3-45BF-8DAD-DE08748C5C41}"/>
              </a:ext>
            </a:extLst>
          </p:cNvPr>
          <p:cNvSpPr txBox="1"/>
          <p:nvPr/>
        </p:nvSpPr>
        <p:spPr>
          <a:xfrm>
            <a:off x="922867" y="1989666"/>
            <a:ext cx="872066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Theorie</a:t>
            </a:r>
            <a:r>
              <a:rPr lang="en-US" dirty="0">
                <a:cs typeface="Arial"/>
              </a:rPr>
              <a:t> Concepting, Branding, Storytelling 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cs typeface="Arial"/>
              </a:rPr>
              <a:t>Opdracht! </a:t>
            </a:r>
            <a:endParaRPr lang="nl-NL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Tussendoor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pauze</a:t>
            </a: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Werken </a:t>
            </a:r>
            <a:r>
              <a:rPr lang="en-US" dirty="0" err="1">
                <a:cs typeface="Arial"/>
              </a:rPr>
              <a:t>aan</a:t>
            </a:r>
            <a:r>
              <a:rPr lang="en-US" dirty="0">
                <a:cs typeface="Arial"/>
              </a:rPr>
              <a:t> LA3</a:t>
            </a:r>
            <a:endParaRPr lang="nl-NL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304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AAB55A-19CC-44A9-A45C-005BC16A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ea typeface="+mj-lt"/>
                <a:cs typeface="+mj-lt"/>
                <a:hlinkClick r:id="rId2"/>
              </a:rPr>
              <a:t>Storytelling: </a:t>
            </a:r>
            <a:r>
              <a:rPr lang="en-US" sz="2400" dirty="0" err="1">
                <a:ea typeface="+mj-lt"/>
                <a:cs typeface="+mj-lt"/>
                <a:hlinkClick r:id="rId2"/>
              </a:rPr>
              <a:t>Alles</a:t>
            </a:r>
            <a:r>
              <a:rPr lang="en-US" sz="2400" dirty="0">
                <a:ea typeface="+mj-lt"/>
                <a:cs typeface="+mj-lt"/>
                <a:hlinkClick r:id="rId2"/>
              </a:rPr>
              <a:t> over Storytelling op DutchCowboys.nl</a:t>
            </a:r>
            <a:endParaRPr lang="nl-NL" sz="2400" dirty="0">
              <a:cs typeface="Calibri Light"/>
            </a:endParaRPr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998131A3-0B54-4180-B2E6-0373A376C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34" b="293"/>
          <a:stretch/>
        </p:blipFill>
        <p:spPr>
          <a:xfrm>
            <a:off x="4777316" y="1883834"/>
            <a:ext cx="6780700" cy="332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42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1AFC3-4D8D-4743-ACC2-E9D6A8480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  <a:cs typeface="Calibri Light"/>
              </a:rPr>
              <a:t>Oneliner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9C29D32-49AE-4C44-8D9D-E561F306BAF5}"/>
              </a:ext>
            </a:extLst>
          </p:cNvPr>
          <p:cNvSpPr txBox="1"/>
          <p:nvPr/>
        </p:nvSpPr>
        <p:spPr>
          <a:xfrm>
            <a:off x="838200" y="1710266"/>
            <a:ext cx="8788399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200" dirty="0"/>
              <a:t>Slogan</a:t>
            </a:r>
          </a:p>
          <a:p>
            <a:pPr algn="l"/>
            <a:endParaRPr lang="nl-NL" sz="2200" dirty="0">
              <a:cs typeface="Calibri"/>
            </a:endParaRPr>
          </a:p>
          <a:p>
            <a:pPr algn="l"/>
            <a:r>
              <a:rPr lang="nl-NL" sz="2200" dirty="0">
                <a:cs typeface="Calibri"/>
              </a:rPr>
              <a:t>Motto</a:t>
            </a:r>
          </a:p>
          <a:p>
            <a:endParaRPr lang="nl-NL" sz="2200" dirty="0">
              <a:cs typeface="Calibri"/>
            </a:endParaRPr>
          </a:p>
          <a:p>
            <a:r>
              <a:rPr lang="nl-NL" sz="2200" dirty="0" err="1">
                <a:cs typeface="Calibri"/>
              </a:rPr>
              <a:t>Pay</a:t>
            </a:r>
            <a:r>
              <a:rPr lang="nl-NL" sz="2200" dirty="0">
                <a:cs typeface="Calibri"/>
              </a:rPr>
              <a:t>-off</a:t>
            </a:r>
          </a:p>
          <a:p>
            <a:endParaRPr lang="nl-NL" sz="2200" dirty="0">
              <a:cs typeface="Calibri"/>
            </a:endParaRPr>
          </a:p>
          <a:p>
            <a:r>
              <a:rPr lang="nl-NL" sz="2200" dirty="0">
                <a:cs typeface="Calibri"/>
              </a:rPr>
              <a:t>Statement</a:t>
            </a:r>
          </a:p>
          <a:p>
            <a:endParaRPr lang="nl-NL" sz="2200" dirty="0">
              <a:cs typeface="Calibri"/>
            </a:endParaRPr>
          </a:p>
          <a:p>
            <a:r>
              <a:rPr lang="nl-NL" sz="2200" dirty="0">
                <a:cs typeface="Calibri"/>
              </a:rPr>
              <a:t>Pakkende uitspraak</a:t>
            </a:r>
          </a:p>
          <a:p>
            <a:endParaRPr lang="nl-NL" sz="2200" dirty="0">
              <a:cs typeface="Calibri"/>
            </a:endParaRPr>
          </a:p>
          <a:p>
            <a:r>
              <a:rPr lang="nl-NL" sz="2200" b="1" dirty="0">
                <a:cs typeface="Calibri"/>
              </a:rPr>
              <a:t>Vraag</a:t>
            </a:r>
          </a:p>
          <a:p>
            <a:r>
              <a:rPr lang="nl-NL" sz="2200" dirty="0">
                <a:cs typeface="Calibri"/>
              </a:rPr>
              <a:t>Weet je voorbeelden te noemen van een slogan?</a:t>
            </a:r>
          </a:p>
          <a:p>
            <a:r>
              <a:rPr lang="nl-NL" sz="2200" dirty="0">
                <a:cs typeface="Calibri"/>
              </a:rPr>
              <a:t>Weet je voorbeelden te bedenken van een slogan in de vrijetijd?</a:t>
            </a:r>
          </a:p>
        </p:txBody>
      </p:sp>
      <p:pic>
        <p:nvPicPr>
          <p:cNvPr id="6146" name="Picture 2" descr="In één zin uitleggen wat je doet">
            <a:extLst>
              <a:ext uri="{FF2B5EF4-FFF2-40B4-BE49-F238E27FC236}">
                <a16:creationId xmlns:a16="http://schemas.microsoft.com/office/drawing/2014/main" id="{D5D0EC35-E532-1489-7BF2-413A8C112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320" y="2280920"/>
            <a:ext cx="2697480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30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50694-47A3-4B4D-A5EA-99AB8DAB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  <a:cs typeface="Calibri Light"/>
              </a:rPr>
              <a:t>Oneliner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CD2B7E1-FEC9-470B-BFB5-D5F7D43FF40F}"/>
              </a:ext>
            </a:extLst>
          </p:cNvPr>
          <p:cNvSpPr txBox="1"/>
          <p:nvPr/>
        </p:nvSpPr>
        <p:spPr>
          <a:xfrm>
            <a:off x="1066800" y="222673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Klikken om tekst toe te voegen</a:t>
            </a: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3BA82595-34BF-4A2D-9E41-65DDB2CE8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2" y="1532736"/>
            <a:ext cx="7494893" cy="488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27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4E707-FD65-4377-9231-D268A262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  <a:cs typeface="Calibri Light"/>
              </a:rPr>
              <a:t>Oneliner in de VT</a:t>
            </a:r>
            <a:endParaRPr lang="nl-NL" dirty="0"/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EB400926-AF2A-43F4-AD6D-517500D01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45" y="1853142"/>
            <a:ext cx="2466975" cy="1847850"/>
          </a:xfrm>
          <a:prstGeom prst="rect">
            <a:avLst/>
          </a:prstGeom>
        </p:spPr>
      </p:pic>
      <p:pic>
        <p:nvPicPr>
          <p:cNvPr id="4" name="Afbeelding 4" descr="Afbeelding met tekst, natuur, zonsondergang&#10;&#10;Automatisch gegenereerde beschrijving">
            <a:extLst>
              <a:ext uri="{FF2B5EF4-FFF2-40B4-BE49-F238E27FC236}">
                <a16:creationId xmlns:a16="http://schemas.microsoft.com/office/drawing/2014/main" id="{ECC20CAD-0F97-4361-9C15-EC353BE58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428" y="1902759"/>
            <a:ext cx="2609850" cy="1752600"/>
          </a:xfrm>
          <a:prstGeom prst="rect">
            <a:avLst/>
          </a:pr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8C47E905-F228-417A-A97C-494A7A2ED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29" y="4273685"/>
            <a:ext cx="4099111" cy="1470688"/>
          </a:xfrm>
          <a:prstGeom prst="rect">
            <a:avLst/>
          </a:prstGeo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369579B5-D923-4B4B-8E19-22B5E775A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256" y="4787433"/>
            <a:ext cx="2628900" cy="1743075"/>
          </a:xfrm>
          <a:prstGeom prst="rect">
            <a:avLst/>
          </a:prstGeom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58317813-9FBF-4CA3-B508-E4C3F3B1D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076" y="1716007"/>
            <a:ext cx="2743200" cy="624516"/>
          </a:xfrm>
          <a:prstGeom prst="rect">
            <a:avLst/>
          </a:prstGeom>
        </p:spPr>
      </p:pic>
      <p:pic>
        <p:nvPicPr>
          <p:cNvPr id="8" name="Afbeelding 8">
            <a:extLst>
              <a:ext uri="{FF2B5EF4-FFF2-40B4-BE49-F238E27FC236}">
                <a16:creationId xmlns:a16="http://schemas.microsoft.com/office/drawing/2014/main" id="{D8334EDC-9CDD-4C82-BA58-1C18764EB7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1967" y="3825409"/>
            <a:ext cx="2143125" cy="2143125"/>
          </a:xfrm>
          <a:prstGeom prst="rect">
            <a:avLst/>
          </a:prstGeom>
        </p:spPr>
      </p:pic>
      <p:pic>
        <p:nvPicPr>
          <p:cNvPr id="9" name="Afbeelding 9">
            <a:extLst>
              <a:ext uri="{FF2B5EF4-FFF2-40B4-BE49-F238E27FC236}">
                <a16:creationId xmlns:a16="http://schemas.microsoft.com/office/drawing/2014/main" id="{2F9F98A9-1058-40ED-94CA-C33A0FC146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0059" y="263338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59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30 Storytelling Tips For Educators: How To Capture Your Student's Attention  | InformED">
            <a:extLst>
              <a:ext uri="{FF2B5EF4-FFF2-40B4-BE49-F238E27FC236}">
                <a16:creationId xmlns:a16="http://schemas.microsoft.com/office/drawing/2014/main" id="{EE9700E3-7FA4-1CE5-9BDD-FE568606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925"/>
            <a:ext cx="12191999" cy="87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279394-A560-4AD5-8A6C-E7081739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000" dirty="0">
                <a:solidFill>
                  <a:srgbClr val="7030A0"/>
                </a:solidFill>
                <a:latin typeface="Curlz MT" panose="04040404050702020202" pitchFamily="82" charset="0"/>
              </a:rPr>
              <a:t>Storytelling </a:t>
            </a:r>
            <a:r>
              <a:rPr lang="nl-NL" sz="5000" dirty="0">
                <a:solidFill>
                  <a:schemeClr val="bg1"/>
                </a:solidFill>
                <a:latin typeface="Curlz MT" panose="04040404050702020202" pitchFamily="82" charset="0"/>
              </a:rPr>
              <a:t> 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1652CCC-02A7-4AD1-AD33-D5CEFC4381AE}"/>
              </a:ext>
            </a:extLst>
          </p:cNvPr>
          <p:cNvSpPr txBox="1"/>
          <p:nvPr/>
        </p:nvSpPr>
        <p:spPr>
          <a:xfrm>
            <a:off x="2647121" y="2056408"/>
            <a:ext cx="71938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b="0" i="0" u="none" strike="noStrike" dirty="0">
                <a:effectLst/>
                <a:latin typeface="Calibri" panose="020F0502020204030204" pitchFamily="34" charset="0"/>
              </a:rPr>
              <a:t>Een boodschap overbrengen door middel van een verhaal. </a:t>
            </a:r>
          </a:p>
          <a:p>
            <a:pPr algn="ctr"/>
            <a:br>
              <a:rPr lang="nl-NL" b="0" i="0" u="none" strike="noStrike" dirty="0">
                <a:effectLst/>
                <a:latin typeface="Calibri" panose="020F0502020204030204" pitchFamily="34" charset="0"/>
              </a:rPr>
            </a:br>
            <a:r>
              <a:rPr lang="nl-NL" b="0" i="0" u="none" strike="noStrike" dirty="0">
                <a:effectLst/>
                <a:latin typeface="Calibri" panose="020F0502020204030204" pitchFamily="34" charset="0"/>
              </a:rPr>
              <a:t>Je neemt de lezer/kijker/bezoeker mee in je gedachten, beelden, sfeerimpressies of merk. </a:t>
            </a:r>
            <a:r>
              <a:rPr lang="nl-NL" b="0" i="0" dirty="0">
                <a:effectLst/>
                <a:latin typeface="Calibri" panose="020F0502020204030204" pitchFamily="34" charset="0"/>
              </a:rPr>
              <a:t>​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8400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D0A38-653C-6417-CC8F-5F81FD34E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Storytelling: hoe vertel je een goed verhaal? - De Presenteerschool">
            <a:extLst>
              <a:ext uri="{FF2B5EF4-FFF2-40B4-BE49-F238E27FC236}">
                <a16:creationId xmlns:a16="http://schemas.microsoft.com/office/drawing/2014/main" id="{6B359C2A-CE64-8B84-0672-2932F5E9B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48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30 Storytelling Tips For Educators: How To Capture Your Student's Attention  | InformED">
            <a:extLst>
              <a:ext uri="{FF2B5EF4-FFF2-40B4-BE49-F238E27FC236}">
                <a16:creationId xmlns:a16="http://schemas.microsoft.com/office/drawing/2014/main" id="{EE9700E3-7FA4-1CE5-9BDD-FE568606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925"/>
            <a:ext cx="12191999" cy="87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279394-A560-4AD5-8A6C-E7081739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000" dirty="0">
                <a:solidFill>
                  <a:srgbClr val="7030A0"/>
                </a:solidFill>
                <a:latin typeface="Curlz MT" panose="04040404050702020202" pitchFamily="82" charset="0"/>
              </a:rPr>
              <a:t>Voorbeelden van storytelling </a:t>
            </a:r>
            <a:endParaRPr lang="nl-NL" sz="5000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1652CCC-02A7-4AD1-AD33-D5CEFC4381AE}"/>
              </a:ext>
            </a:extLst>
          </p:cNvPr>
          <p:cNvSpPr txBox="1"/>
          <p:nvPr/>
        </p:nvSpPr>
        <p:spPr>
          <a:xfrm>
            <a:off x="1032129" y="1394701"/>
            <a:ext cx="893146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 dirty="0">
                <a:effectLst/>
                <a:latin typeface="Calibri" panose="020F0502020204030204" pitchFamily="34" charset="0"/>
              </a:rPr>
              <a:t>Rondom </a:t>
            </a:r>
            <a:r>
              <a:rPr lang="nl-NL" dirty="0">
                <a:latin typeface="Calibri" panose="020F0502020204030204" pitchFamily="34" charset="0"/>
              </a:rPr>
              <a:t>alle attracties van een attractie in de Efteling en Disney is storytelling toegepast.</a:t>
            </a:r>
          </a:p>
          <a:p>
            <a:endParaRPr lang="nl-NL" dirty="0">
              <a:latin typeface="Calibri" panose="020F0502020204030204" pitchFamily="34" charset="0"/>
            </a:endParaRPr>
          </a:p>
          <a:p>
            <a:r>
              <a:rPr lang="nl-NL" b="0" i="0" u="none" strike="noStrike" dirty="0">
                <a:effectLst/>
                <a:latin typeface="Calibri" panose="020F0502020204030204" pitchFamily="34" charset="0"/>
              </a:rPr>
              <a:t>Gids in een natuur gebied.</a:t>
            </a:r>
          </a:p>
          <a:p>
            <a:endParaRPr lang="nl-NL" dirty="0">
              <a:latin typeface="Calibri" panose="020F0502020204030204" pitchFamily="34" charset="0"/>
            </a:endParaRPr>
          </a:p>
          <a:p>
            <a:r>
              <a:rPr lang="nl-NL" b="0" i="0" u="none" strike="noStrike" dirty="0">
                <a:effectLst/>
                <a:latin typeface="Calibri" panose="020F0502020204030204" pitchFamily="34" charset="0"/>
              </a:rPr>
              <a:t>Audio tour in een museum.</a:t>
            </a:r>
          </a:p>
          <a:p>
            <a:endParaRPr lang="nl-NL" dirty="0">
              <a:latin typeface="Calibri" panose="020F0502020204030204" pitchFamily="34" charset="0"/>
            </a:endParaRPr>
          </a:p>
          <a:p>
            <a:r>
              <a:rPr lang="nl-NL" b="0" i="0" u="none" strike="noStrike" dirty="0">
                <a:effectLst/>
                <a:latin typeface="Calibri" panose="020F0502020204030204" pitchFamily="34" charset="0"/>
              </a:rPr>
              <a:t>App die je helpt om een puzzeltocht in een stad te doen.</a:t>
            </a:r>
          </a:p>
          <a:p>
            <a:endParaRPr lang="nl-NL" dirty="0">
              <a:latin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</a:rPr>
              <a:t>Bezig zijn met een escaperoom.</a:t>
            </a:r>
          </a:p>
          <a:p>
            <a:endParaRPr lang="nl-NL" dirty="0">
              <a:latin typeface="Calibri" panose="020F0502020204030204" pitchFamily="34" charset="0"/>
            </a:endParaRPr>
          </a:p>
          <a:p>
            <a:r>
              <a:rPr lang="nl-NL" dirty="0" err="1">
                <a:latin typeface="Calibri" panose="020F0502020204030204" pitchFamily="34" charset="0"/>
              </a:rPr>
              <a:t>Youtuber</a:t>
            </a:r>
            <a:r>
              <a:rPr lang="nl-NL" dirty="0">
                <a:latin typeface="Calibri" panose="020F0502020204030204" pitchFamily="34" charset="0"/>
              </a:rPr>
              <a:t> die uitgebreid een product </a:t>
            </a:r>
            <a:r>
              <a:rPr lang="nl-NL" dirty="0" err="1">
                <a:latin typeface="Calibri" panose="020F0502020204030204" pitchFamily="34" charset="0"/>
              </a:rPr>
              <a:t>reviewt</a:t>
            </a:r>
            <a:r>
              <a:rPr lang="nl-NL" dirty="0">
                <a:latin typeface="Calibri" panose="020F0502020204030204" pitchFamily="34" charset="0"/>
              </a:rPr>
              <a:t> aan de hand van zijn eigen ervaring.</a:t>
            </a:r>
          </a:p>
          <a:p>
            <a:endParaRPr lang="nl-NL" dirty="0">
              <a:latin typeface="Calibri" panose="020F0502020204030204" pitchFamily="34" charset="0"/>
            </a:endParaRPr>
          </a:p>
          <a:p>
            <a:r>
              <a:rPr lang="nl-NL" b="0" i="0" u="none" strike="noStrike" dirty="0">
                <a:effectLst/>
                <a:latin typeface="Calibri" panose="020F0502020204030204" pitchFamily="34" charset="0"/>
              </a:rPr>
              <a:t>Het lezen van een boek.</a:t>
            </a:r>
          </a:p>
          <a:p>
            <a:endParaRPr lang="nl-NL" dirty="0">
              <a:latin typeface="Calibri" panose="020F0502020204030204" pitchFamily="34" charset="0"/>
            </a:endParaRPr>
          </a:p>
          <a:p>
            <a:r>
              <a:rPr lang="nl-NL" b="0" i="0" u="none" strike="noStrike" dirty="0">
                <a:effectLst/>
                <a:latin typeface="Calibri" panose="020F0502020204030204" pitchFamily="34" charset="0"/>
              </a:rPr>
              <a:t>Het voorlezen van een sproo</a:t>
            </a:r>
            <a:r>
              <a:rPr lang="nl-NL" dirty="0">
                <a:latin typeface="Calibri" panose="020F0502020204030204" pitchFamily="34" charset="0"/>
              </a:rPr>
              <a:t>kje.</a:t>
            </a:r>
          </a:p>
          <a:p>
            <a:endParaRPr lang="nl-NL" b="0" i="0" u="none" strike="noStrike" dirty="0">
              <a:effectLst/>
              <a:latin typeface="Calibri" panose="020F0502020204030204" pitchFamily="34" charset="0"/>
            </a:endParaRPr>
          </a:p>
          <a:p>
            <a:r>
              <a:rPr lang="nl-NL" b="0" i="0" u="none" strike="noStrike" dirty="0">
                <a:effectLst/>
                <a:latin typeface="Calibri" panose="020F0502020204030204" pitchFamily="34" charset="0"/>
              </a:rPr>
              <a:t> </a:t>
            </a:r>
            <a:r>
              <a:rPr lang="nl-NL" b="0" i="0" dirty="0">
                <a:effectLst/>
                <a:latin typeface="Calibri" panose="020F0502020204030204" pitchFamily="34" charset="0"/>
              </a:rPr>
              <a:t>​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4294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torytelling: de kracht van verhalen voor jouw content marketing">
            <a:extLst>
              <a:ext uri="{FF2B5EF4-FFF2-40B4-BE49-F238E27FC236}">
                <a16:creationId xmlns:a16="http://schemas.microsoft.com/office/drawing/2014/main" id="{9656E5BB-2219-ACB2-1764-BF9E4D6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2970"/>
            <a:ext cx="12192000" cy="81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279394-A560-4AD5-8A6C-E7081739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000" dirty="0">
                <a:solidFill>
                  <a:srgbClr val="7030A0"/>
                </a:solidFill>
                <a:latin typeface="Curlz MT" panose="04040404050702020202" pitchFamily="82" charset="0"/>
              </a:rPr>
              <a:t>Voorbeelden van storytelling 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1652CCC-02A7-4AD1-AD33-D5CEFC4381AE}"/>
              </a:ext>
            </a:extLst>
          </p:cNvPr>
          <p:cNvSpPr txBox="1"/>
          <p:nvPr/>
        </p:nvSpPr>
        <p:spPr>
          <a:xfrm>
            <a:off x="978341" y="1835765"/>
            <a:ext cx="89314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 dirty="0">
                <a:effectLst/>
                <a:latin typeface="Calibri" panose="020F0502020204030204" pitchFamily="34" charset="0"/>
              </a:rPr>
              <a:t>Storytelling word steeds meer commercieel ingezet.</a:t>
            </a:r>
          </a:p>
          <a:p>
            <a:r>
              <a:rPr lang="nl-NL" dirty="0">
                <a:hlinkClick r:id="rId4"/>
              </a:rPr>
              <a:t>De 10 beste storytelling- &amp; marketingcampagnes van 2020 - </a:t>
            </a:r>
            <a:r>
              <a:rPr lang="nl-NL" dirty="0" err="1">
                <a:hlinkClick r:id="rId4"/>
              </a:rPr>
              <a:t>Frankwatching</a:t>
            </a:r>
            <a:endParaRPr lang="nl-NL" b="0" i="0" u="none" strike="noStrike" dirty="0">
              <a:effectLst/>
              <a:latin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</a:endParaRPr>
          </a:p>
          <a:p>
            <a:endParaRPr lang="nl-NL">
              <a:latin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</a:endParaRPr>
          </a:p>
          <a:p>
            <a:endParaRPr lang="nl-NL" b="0" i="0" u="none" strike="noStrike" dirty="0">
              <a:effectLst/>
              <a:latin typeface="Calibri" panose="020F0502020204030204" pitchFamily="34" charset="0"/>
            </a:endParaRPr>
          </a:p>
          <a:p>
            <a:r>
              <a:rPr lang="nl-NL" b="0" i="0" u="none" strike="noStrike" dirty="0">
                <a:effectLst/>
                <a:latin typeface="Calibri" panose="020F0502020204030204" pitchFamily="34" charset="0"/>
              </a:rPr>
              <a:t> </a:t>
            </a:r>
            <a:r>
              <a:rPr lang="nl-NL" b="0" i="0" dirty="0">
                <a:effectLst/>
                <a:latin typeface="Calibri" panose="020F0502020204030204" pitchFamily="34" charset="0"/>
              </a:rPr>
              <a:t>​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015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30 Storytelling Tips For Educators: How To Capture Your Student's Attention  | InformED">
            <a:extLst>
              <a:ext uri="{FF2B5EF4-FFF2-40B4-BE49-F238E27FC236}">
                <a16:creationId xmlns:a16="http://schemas.microsoft.com/office/drawing/2014/main" id="{4FD41178-A33C-07D6-FA5A-E3103702E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925"/>
            <a:ext cx="12191999" cy="87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279394-A560-4AD5-8A6C-E7081739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000" dirty="0">
                <a:solidFill>
                  <a:srgbClr val="7030A0"/>
                </a:solidFill>
                <a:latin typeface="Curlz MT" panose="04040404050702020202" pitchFamily="82" charset="0"/>
              </a:rPr>
              <a:t>Voorwaarden van goede storytelling 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1652CCC-02A7-4AD1-AD33-D5CEFC4381AE}"/>
              </a:ext>
            </a:extLst>
          </p:cNvPr>
          <p:cNvSpPr txBox="1"/>
          <p:nvPr/>
        </p:nvSpPr>
        <p:spPr>
          <a:xfrm>
            <a:off x="978341" y="1835765"/>
            <a:ext cx="893146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 dirty="0">
                <a:effectLst/>
                <a:latin typeface="Calibri" panose="020F0502020204030204" pitchFamily="34" charset="0"/>
              </a:rPr>
              <a:t>Dat wat je verteld moet authentiek zijn. (of authentiek en echt genoeg overkomen)</a:t>
            </a:r>
          </a:p>
          <a:p>
            <a:endParaRPr lang="nl-NL" b="0" i="0" u="none" strike="noStrike" dirty="0">
              <a:effectLst/>
              <a:latin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</a:rPr>
              <a:t>Het is origineel</a:t>
            </a:r>
          </a:p>
          <a:p>
            <a:endParaRPr lang="nl-NL" b="0" i="0" u="none" strike="noStrike" dirty="0">
              <a:effectLst/>
              <a:latin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</a:rPr>
              <a:t>Er zitten herkenbare elementen in.</a:t>
            </a:r>
          </a:p>
          <a:p>
            <a:endParaRPr lang="nl-NL" b="0" i="0" u="none" strike="noStrike" dirty="0">
              <a:effectLst/>
              <a:latin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</a:rPr>
              <a:t>Het heeft een kop en een staart.</a:t>
            </a:r>
          </a:p>
          <a:p>
            <a:endParaRPr lang="nl-NL" b="0" i="0" u="none" strike="noStrike" dirty="0">
              <a:effectLst/>
              <a:latin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</a:rPr>
              <a:t>Het spreekt tot de verbeelding.</a:t>
            </a:r>
          </a:p>
          <a:p>
            <a:endParaRPr lang="nl-NL" dirty="0">
              <a:latin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</a:rPr>
              <a:t>Speel in op emoties.</a:t>
            </a:r>
          </a:p>
          <a:p>
            <a:endParaRPr lang="nl-NL" b="0" i="0" u="none" strike="noStrike" dirty="0">
              <a:effectLst/>
              <a:latin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</a:rPr>
              <a:t>Beeld ondersteunt het verhaal.</a:t>
            </a:r>
          </a:p>
          <a:p>
            <a:endParaRPr lang="nl-NL" b="0" i="0" u="none" strike="noStrike" dirty="0">
              <a:effectLst/>
              <a:latin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</a:rPr>
              <a:t>Ondersteun het verhaal waar mogelijk met middelen die de zintuigen prikkelen</a:t>
            </a:r>
            <a:endParaRPr lang="nl-NL" b="0" i="0" u="none" strike="noStrike" dirty="0">
              <a:effectLst/>
              <a:latin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</a:endParaRPr>
          </a:p>
          <a:p>
            <a:endParaRPr lang="nl-NL" b="0" i="0" u="none" strike="noStrike" dirty="0">
              <a:effectLst/>
              <a:latin typeface="Calibri" panose="020F0502020204030204" pitchFamily="34" charset="0"/>
            </a:endParaRPr>
          </a:p>
          <a:p>
            <a:r>
              <a:rPr lang="nl-NL" b="0" i="0" u="none" strike="noStrike" dirty="0">
                <a:effectLst/>
                <a:latin typeface="Calibri" panose="020F0502020204030204" pitchFamily="34" charset="0"/>
              </a:rPr>
              <a:t> </a:t>
            </a:r>
            <a:r>
              <a:rPr lang="nl-NL" b="0" i="0" dirty="0">
                <a:effectLst/>
                <a:latin typeface="Calibri" panose="020F0502020204030204" pitchFamily="34" charset="0"/>
              </a:rPr>
              <a:t>​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61644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39305-E5FD-D7B1-2C14-863D9554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Corona Storytelling?</a:t>
            </a:r>
          </a:p>
        </p:txBody>
      </p:sp>
      <p:pic>
        <p:nvPicPr>
          <p:cNvPr id="2050" name="Picture 2" descr="Foto van de storytellingcampagne van Burger King.">
            <a:extLst>
              <a:ext uri="{FF2B5EF4-FFF2-40B4-BE49-F238E27FC236}">
                <a16:creationId xmlns:a16="http://schemas.microsoft.com/office/drawing/2014/main" id="{BE6AAB8C-7B09-9652-ADAD-0136E4620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92" y="1957892"/>
            <a:ext cx="57435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 van de campagne van Burger King.">
            <a:extLst>
              <a:ext uri="{FF2B5EF4-FFF2-40B4-BE49-F238E27FC236}">
                <a16:creationId xmlns:a16="http://schemas.microsoft.com/office/drawing/2014/main" id="{3AA554C9-40CC-4211-32A4-E63C5A42C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67" y="1358826"/>
            <a:ext cx="4284233" cy="436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3158910-0367-6C1C-BA82-9EDEC4E1F701}"/>
              </a:ext>
            </a:extLst>
          </p:cNvPr>
          <p:cNvSpPr txBox="1"/>
          <p:nvPr/>
        </p:nvSpPr>
        <p:spPr>
          <a:xfrm>
            <a:off x="1721223" y="5841402"/>
            <a:ext cx="600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https://www.youtube.com/watch?v=znNGqU73QHw&amp;t=52s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063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F2F58-9119-4E8D-9869-D77125B8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 dirty="0">
                <a:solidFill>
                  <a:srgbClr val="B8A1FF"/>
                </a:solidFill>
                <a:effectLst/>
                <a:latin typeface="Arial" panose="020B0604020202020204" pitchFamily="34" charset="0"/>
              </a:rPr>
              <a:t>Leerdoel</a:t>
            </a:r>
            <a:endParaRPr lang="nl-NL" dirty="0">
              <a:solidFill>
                <a:srgbClr val="B8A1FF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54F2AC3-D80A-4D3F-86C8-FC57A93D4CFC}"/>
              </a:ext>
            </a:extLst>
          </p:cNvPr>
          <p:cNvSpPr txBox="1"/>
          <p:nvPr/>
        </p:nvSpPr>
        <p:spPr>
          <a:xfrm>
            <a:off x="1119316" y="2210671"/>
            <a:ext cx="7701766" cy="3355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het eind van deze les: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Weet je wat 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branding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en kan je dit uitleggen aan de hand van meerdere voorbeelden.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Weet je wat 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storytelling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en kan je dit uitleggen aan de hand van meerdere voorbeelden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je het begrip 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concepting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uitleggen​.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 je een 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branding gedaan.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voorbeeld van een 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goed concept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opzoeken en motiveren mening​.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24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B9BF9-57F7-45E6-8AD9-46752B90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80345" cy="1325563"/>
          </a:xfrm>
        </p:spPr>
        <p:txBody>
          <a:bodyPr/>
          <a:lstStyle/>
          <a:p>
            <a:r>
              <a:rPr lang="nl-NL" b="1" dirty="0" err="1">
                <a:solidFill>
                  <a:srgbClr val="7030A0"/>
                </a:solidFill>
              </a:rPr>
              <a:t>Brandbook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E15AB33-9FE4-4F7A-B9C3-020DA3D89464}"/>
              </a:ext>
            </a:extLst>
          </p:cNvPr>
          <p:cNvSpPr txBox="1"/>
          <p:nvPr/>
        </p:nvSpPr>
        <p:spPr>
          <a:xfrm>
            <a:off x="893979" y="1690688"/>
            <a:ext cx="4032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3"/>
              </a:rPr>
              <a:t>Link </a:t>
            </a:r>
            <a:r>
              <a:rPr lang="nl-NL" dirty="0" err="1">
                <a:hlinkClick r:id="rId3"/>
              </a:rPr>
              <a:t>brandbook</a:t>
            </a:r>
            <a:r>
              <a:rPr lang="nl-NL" dirty="0">
                <a:hlinkClick r:id="rId3"/>
              </a:rPr>
              <a:t> - VVV Texel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Brandbook</a:t>
            </a:r>
            <a:r>
              <a:rPr lang="nl-NL" dirty="0"/>
              <a:t> van Yuverta</a:t>
            </a:r>
          </a:p>
          <a:p>
            <a:r>
              <a:rPr lang="nl-NL" dirty="0">
                <a:hlinkClick r:id="rId4"/>
              </a:rPr>
              <a:t>Introductie - Yuverta - Brandbook.io</a:t>
            </a:r>
            <a:endParaRPr lang="nl-NL" dirty="0"/>
          </a:p>
        </p:txBody>
      </p:sp>
      <p:pic>
        <p:nvPicPr>
          <p:cNvPr id="5122" name="Picture 2" descr="Brandbook VVV Texel by vvvtexel - Issuu">
            <a:extLst>
              <a:ext uri="{FF2B5EF4-FFF2-40B4-BE49-F238E27FC236}">
                <a16:creationId xmlns:a16="http://schemas.microsoft.com/office/drawing/2014/main" id="{769DB2E4-7C20-4A59-A330-6077B32CD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6" y="3429000"/>
            <a:ext cx="4153332" cy="29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7FEB2C4-45E6-4629-BB62-ED3C8826AD03}"/>
              </a:ext>
            </a:extLst>
          </p:cNvPr>
          <p:cNvSpPr txBox="1"/>
          <p:nvPr/>
        </p:nvSpPr>
        <p:spPr>
          <a:xfrm>
            <a:off x="5464031" y="1690688"/>
            <a:ext cx="6096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solidFill>
                  <a:srgbClr val="061733"/>
                </a:solidFill>
                <a:effectLst/>
                <a:latin typeface="ttcommons_light"/>
              </a:rPr>
              <a:t>Een </a:t>
            </a:r>
            <a:r>
              <a:rPr lang="nl-NL" b="0" i="0" dirty="0" err="1">
                <a:solidFill>
                  <a:srgbClr val="061733"/>
                </a:solidFill>
                <a:effectLst/>
                <a:latin typeface="ttcommons_light"/>
              </a:rPr>
              <a:t>brandbook</a:t>
            </a:r>
            <a:r>
              <a:rPr lang="nl-NL" b="0" i="0" dirty="0">
                <a:solidFill>
                  <a:srgbClr val="061733"/>
                </a:solidFill>
                <a:effectLst/>
                <a:latin typeface="ttcommons_light"/>
              </a:rPr>
              <a:t> vertelt het </a:t>
            </a:r>
            <a:r>
              <a:rPr lang="nl-NL" b="1" i="0" dirty="0">
                <a:solidFill>
                  <a:srgbClr val="B8A1FF"/>
                </a:solidFill>
                <a:effectLst/>
                <a:latin typeface="ttcommons_light"/>
              </a:rPr>
              <a:t>verhaal</a:t>
            </a:r>
            <a:r>
              <a:rPr lang="nl-NL" b="0" i="0" dirty="0">
                <a:solidFill>
                  <a:srgbClr val="061733"/>
                </a:solidFill>
                <a:effectLst/>
                <a:latin typeface="ttcommons_light"/>
              </a:rPr>
              <a:t> van jouw merk, van a tot z. </a:t>
            </a:r>
          </a:p>
          <a:p>
            <a:endParaRPr lang="nl-NL" dirty="0">
              <a:solidFill>
                <a:srgbClr val="061733"/>
              </a:solidFill>
              <a:latin typeface="ttcommons_light"/>
            </a:endParaRPr>
          </a:p>
          <a:p>
            <a:r>
              <a:rPr lang="nl-NL" dirty="0">
                <a:solidFill>
                  <a:srgbClr val="061733"/>
                </a:solidFill>
                <a:latin typeface="ttcommons_light"/>
              </a:rPr>
              <a:t>Je wil hiermee </a:t>
            </a:r>
            <a:r>
              <a:rPr lang="nl-NL" b="1" dirty="0">
                <a:solidFill>
                  <a:srgbClr val="B8A1FF"/>
                </a:solidFill>
                <a:latin typeface="ttcommons_light"/>
              </a:rPr>
              <a:t>werknemers</a:t>
            </a:r>
            <a:r>
              <a:rPr lang="nl-NL" dirty="0">
                <a:solidFill>
                  <a:srgbClr val="061733"/>
                </a:solidFill>
                <a:latin typeface="ttcommons_light"/>
              </a:rPr>
              <a:t> meenemen in het doel van de organisatie. </a:t>
            </a:r>
          </a:p>
          <a:p>
            <a:endParaRPr lang="nl-NL" dirty="0">
              <a:solidFill>
                <a:srgbClr val="061733"/>
              </a:solidFill>
              <a:latin typeface="ttcommons_light"/>
            </a:endParaRPr>
          </a:p>
          <a:p>
            <a:r>
              <a:rPr lang="nl-NL" dirty="0">
                <a:solidFill>
                  <a:srgbClr val="061733"/>
                </a:solidFill>
                <a:latin typeface="ttcommons_light"/>
              </a:rPr>
              <a:t>Je wilt hiermee </a:t>
            </a:r>
            <a:r>
              <a:rPr lang="nl-NL" b="1" dirty="0">
                <a:solidFill>
                  <a:srgbClr val="B8A1FF"/>
                </a:solidFill>
                <a:latin typeface="ttcommons_light"/>
              </a:rPr>
              <a:t>samenwerkingspartners</a:t>
            </a:r>
            <a:r>
              <a:rPr lang="nl-NL" dirty="0">
                <a:solidFill>
                  <a:srgbClr val="061733"/>
                </a:solidFill>
                <a:latin typeface="ttcommons_light"/>
              </a:rPr>
              <a:t> meenemen in je verhaal en boodschap. </a:t>
            </a:r>
          </a:p>
          <a:p>
            <a:endParaRPr lang="nl-NL" dirty="0">
              <a:solidFill>
                <a:srgbClr val="061733"/>
              </a:solidFill>
              <a:latin typeface="ttcommons_light"/>
            </a:endParaRPr>
          </a:p>
          <a:p>
            <a:r>
              <a:rPr lang="nl-NL" dirty="0">
                <a:solidFill>
                  <a:srgbClr val="061733"/>
                </a:solidFill>
                <a:latin typeface="ttcommons_light"/>
              </a:rPr>
              <a:t>Zorgen dat je </a:t>
            </a:r>
            <a:r>
              <a:rPr lang="nl-NL" b="1" dirty="0">
                <a:solidFill>
                  <a:srgbClr val="B8A1FF"/>
                </a:solidFill>
                <a:latin typeface="ttcommons_light"/>
              </a:rPr>
              <a:t>boodschap overal en altijd hetzelfde is </a:t>
            </a:r>
            <a:r>
              <a:rPr lang="nl-NL" dirty="0">
                <a:solidFill>
                  <a:srgbClr val="061733"/>
                </a:solidFill>
                <a:latin typeface="ttcommons_light"/>
              </a:rPr>
              <a:t>in communicatie met bijvoorbeeld klanten.</a:t>
            </a:r>
          </a:p>
          <a:p>
            <a:endParaRPr lang="nl-NL" dirty="0">
              <a:solidFill>
                <a:srgbClr val="061733"/>
              </a:solidFill>
              <a:latin typeface="ttcommons_light"/>
            </a:endParaRPr>
          </a:p>
          <a:p>
            <a:r>
              <a:rPr lang="nl-NL" b="0" i="0" dirty="0">
                <a:solidFill>
                  <a:srgbClr val="061733"/>
                </a:solidFill>
                <a:effectLst/>
                <a:latin typeface="ttcommons_light"/>
              </a:rPr>
              <a:t>Het is dus eigenlijk een verzameling van belangrijke elementen samengevat in één </a:t>
            </a:r>
            <a:r>
              <a:rPr lang="nl-NL" b="1" i="0" dirty="0">
                <a:solidFill>
                  <a:srgbClr val="B8A1FF"/>
                </a:solidFill>
                <a:effectLst/>
                <a:latin typeface="ttcommons_light"/>
              </a:rPr>
              <a:t>inspirerend</a:t>
            </a:r>
            <a:r>
              <a:rPr lang="nl-NL" b="0" i="0" dirty="0">
                <a:solidFill>
                  <a:srgbClr val="061733"/>
                </a:solidFill>
                <a:effectLst/>
                <a:latin typeface="ttcommons_light"/>
              </a:rPr>
              <a:t> </a:t>
            </a:r>
            <a:r>
              <a:rPr lang="nl-NL" b="1" i="0" dirty="0">
                <a:solidFill>
                  <a:srgbClr val="B8A1FF"/>
                </a:solidFill>
                <a:effectLst/>
                <a:latin typeface="ttcommons_light"/>
              </a:rPr>
              <a:t>document</a:t>
            </a:r>
            <a:r>
              <a:rPr lang="nl-NL" b="0" i="0" dirty="0">
                <a:solidFill>
                  <a:srgbClr val="061733"/>
                </a:solidFill>
                <a:effectLst/>
                <a:latin typeface="ttcommons_light"/>
              </a:rPr>
              <a:t>.</a:t>
            </a:r>
            <a:endParaRPr lang="en-US" b="0" i="0" dirty="0">
              <a:solidFill>
                <a:srgbClr val="222222"/>
              </a:solidFill>
              <a:effectLst/>
              <a:latin typeface="var(--font-secondary)"/>
            </a:endParaRPr>
          </a:p>
          <a:p>
            <a:endParaRPr lang="nl-NL" dirty="0">
              <a:solidFill>
                <a:srgbClr val="061733"/>
              </a:solidFill>
              <a:latin typeface="ttcommons_light"/>
            </a:endParaRPr>
          </a:p>
          <a:p>
            <a:endParaRPr lang="nl-NL" b="0" i="0" dirty="0">
              <a:solidFill>
                <a:srgbClr val="061733"/>
              </a:solidFill>
              <a:effectLst/>
              <a:latin typeface="ttcommons_light"/>
            </a:endParaRPr>
          </a:p>
        </p:txBody>
      </p:sp>
    </p:spTree>
    <p:extLst>
      <p:ext uri="{BB962C8B-B14F-4D97-AF65-F5344CB8AC3E}">
        <p14:creationId xmlns:p14="http://schemas.microsoft.com/office/powerpoint/2010/main" val="10107792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B6BE20E-3EF7-45DA-8F54-2FC17668829D}"/>
              </a:ext>
            </a:extLst>
          </p:cNvPr>
          <p:cNvSpPr txBox="1"/>
          <p:nvPr/>
        </p:nvSpPr>
        <p:spPr>
          <a:xfrm>
            <a:off x="403438" y="1277992"/>
            <a:ext cx="6098720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dirty="0"/>
              <a:t>Yuverta </a:t>
            </a:r>
          </a:p>
          <a:p>
            <a:r>
              <a:rPr lang="nl-NL" dirty="0"/>
              <a:t>Onderwijsconcept</a:t>
            </a:r>
            <a:endParaRPr lang="nl-NL" dirty="0">
              <a:cs typeface="Calibri"/>
            </a:endParaRPr>
          </a:p>
          <a:p>
            <a:endParaRPr lang="nl-NL" dirty="0"/>
          </a:p>
          <a:p>
            <a:r>
              <a:rPr lang="nl-NL" dirty="0"/>
              <a:t>Samenvoeging Helicon – </a:t>
            </a:r>
            <a:r>
              <a:rPr lang="nl-NL" dirty="0" err="1"/>
              <a:t>Welland</a:t>
            </a:r>
            <a:r>
              <a:rPr lang="nl-NL" dirty="0"/>
              <a:t> – </a:t>
            </a:r>
            <a:r>
              <a:rPr lang="nl-NL" dirty="0" err="1"/>
              <a:t>Citaverde</a:t>
            </a:r>
            <a:endParaRPr lang="nl-NL" dirty="0"/>
          </a:p>
          <a:p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nl-NL" dirty="0"/>
              <a:t>Actief bijdrage duurzame wereld</a:t>
            </a:r>
            <a:endParaRPr lang="nl-NL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/>
              <a:t>Regionaal</a:t>
            </a:r>
            <a:endParaRPr lang="nl-NL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/>
              <a:t>Kleine </a:t>
            </a:r>
            <a:r>
              <a:rPr lang="nl-NL" dirty="0" err="1"/>
              <a:t>lokaties</a:t>
            </a:r>
            <a:r>
              <a:rPr lang="nl-NL" dirty="0"/>
              <a:t> waardoor meer aandacht voor de student</a:t>
            </a:r>
            <a:endParaRPr lang="nl-NL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 err="1"/>
              <a:t>Groen-blauw</a:t>
            </a:r>
            <a:r>
              <a:rPr lang="nl-NL" dirty="0"/>
              <a:t> domein (dier, natuur, mensgericht)</a:t>
            </a:r>
            <a:endParaRPr lang="nl-NL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/>
              <a:t>Samenwerken met overheid en lokale ondernemingen</a:t>
            </a:r>
            <a:endParaRPr lang="nl-NL" dirty="0">
              <a:cs typeface="Calibri" panose="020F0502020204030204"/>
            </a:endParaRPr>
          </a:p>
          <a:p>
            <a:endParaRPr lang="nl-NL" dirty="0"/>
          </a:p>
          <a:p>
            <a:r>
              <a:rPr lang="nl-NL" dirty="0">
                <a:hlinkClick r:id="rId2"/>
              </a:rPr>
              <a:t>strategisch-kompas.pdf (yuverta.nl)</a:t>
            </a:r>
            <a:endParaRPr lang="nl-NL" dirty="0"/>
          </a:p>
        </p:txBody>
      </p:sp>
      <p:pic>
        <p:nvPicPr>
          <p:cNvPr id="7170" name="Picture 2" descr="Fusietraject Yuverta: thuis in de toekomst - GalanNXT">
            <a:extLst>
              <a:ext uri="{FF2B5EF4-FFF2-40B4-BE49-F238E27FC236}">
                <a16:creationId xmlns:a16="http://schemas.microsoft.com/office/drawing/2014/main" id="{4DAAAAD8-2A1D-4C74-ACAB-EC11606D7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21" y="2344367"/>
            <a:ext cx="5098846" cy="249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104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82358-42F0-45CE-AB75-300646E2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CEDB945-ADCE-48D1-B72F-79AE48154BCC}"/>
              </a:ext>
            </a:extLst>
          </p:cNvPr>
          <p:cNvSpPr txBox="1"/>
          <p:nvPr/>
        </p:nvSpPr>
        <p:spPr>
          <a:xfrm>
            <a:off x="838200" y="1600838"/>
            <a:ext cx="897700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Kies een merk wat je aanspreekt.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 maakt dit merk uniek?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Waarom bestaat dit merk? Waardoor is het ontstaan?</a:t>
            </a:r>
            <a:endParaRPr lang="nl-NL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Wat in de communicatie / boodschap / missie / visie spreekt jou aan?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Waarom?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nl-NL" b="1" dirty="0">
                <a:solidFill>
                  <a:srgbClr val="000000"/>
                </a:solidFill>
                <a:latin typeface="Arial" panose="020B0604020202020204" pitchFamily="34" charset="0"/>
              </a:rPr>
              <a:t>2. Heeft dit merk één of meerdere concepten?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Omschrijf één concept kort.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Gebruiken ze storytelling om dit concept te communiceren?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nl-NL" b="1" dirty="0">
                <a:solidFill>
                  <a:srgbClr val="000000"/>
                </a:solidFill>
                <a:latin typeface="Arial" panose="020B0604020202020204" pitchFamily="34" charset="0"/>
              </a:rPr>
              <a:t>3. Wat is de doelgroep van dit merk?</a:t>
            </a:r>
            <a:r>
              <a:rPr lang="nl-N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 vinden ze leuk?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Wie zijn het?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Wat zijn kenmerken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Past jij binnen deze doelgroep?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Wat kan een merk nog </a:t>
            </a:r>
            <a:r>
              <a:rPr lang="nl-NL" b="1" dirty="0">
                <a:solidFill>
                  <a:srgbClr val="000000"/>
                </a:solidFill>
                <a:latin typeface="Arial" panose="020B0604020202020204" pitchFamily="34" charset="0"/>
              </a:rPr>
              <a:t>meer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 doen?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Wat kan een merk </a:t>
            </a:r>
            <a:r>
              <a:rPr lang="nl-NL" b="1" dirty="0">
                <a:solidFill>
                  <a:srgbClr val="000000"/>
                </a:solidFill>
                <a:latin typeface="Arial" panose="020B0604020202020204" pitchFamily="34" charset="0"/>
              </a:rPr>
              <a:t>beter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 doen?</a:t>
            </a:r>
          </a:p>
        </p:txBody>
      </p:sp>
    </p:spTree>
    <p:extLst>
      <p:ext uri="{BB962C8B-B14F-4D97-AF65-F5344CB8AC3E}">
        <p14:creationId xmlns:p14="http://schemas.microsoft.com/office/powerpoint/2010/main" val="553754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F2F58-9119-4E8D-9869-D77125B8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Leerdoel</a:t>
            </a:r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54F2AC3-D80A-4D3F-86C8-FC57A93D4CFC}"/>
              </a:ext>
            </a:extLst>
          </p:cNvPr>
          <p:cNvSpPr txBox="1"/>
          <p:nvPr/>
        </p:nvSpPr>
        <p:spPr>
          <a:xfrm>
            <a:off x="943470" y="2404102"/>
            <a:ext cx="7701766" cy="3355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het eind van deze les: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Weet je wat 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branding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en kan je dit uitleggen aan de hand van meerdere voorbeelden.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Weet je wat 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storytelling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en kan je dit uitleggen aan de hand van meerdere voorbeelden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je het begrip 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concepting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uitleggen​.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 je een 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branding gedaan.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voorbeeld van een goed concept opzoeken en motiveren mening​.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06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312664" y="76025"/>
            <a:ext cx="11078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2324 MON LA3 VT Concepting, branding &amp; imagineering</a:t>
            </a:r>
            <a:endParaRPr lang="nl-NL" sz="2000" dirty="0">
              <a:ea typeface="Calibri" pitchFamily="34" charset="0"/>
              <a:cs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19036" y="748643"/>
            <a:ext cx="5402322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200" b="1" dirty="0">
                <a:latin typeface="+mn-lt"/>
              </a:rPr>
              <a:t>Leerdoel </a:t>
            </a:r>
          </a:p>
          <a:p>
            <a:pPr lvl="0"/>
            <a:r>
              <a:rPr lang="nl-NL" sz="1100" dirty="0">
                <a:latin typeface="+mn-lt"/>
              </a:rPr>
              <a:t>Kunnen omschrijven wat een vrijetijdsbedrijf/product dat je interesse heeft aan concepting, branding en imagineering doet. Je bent in staat om je mening over het bedrijf/product te motiveren. 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772020" y="3115638"/>
            <a:ext cx="3933074" cy="615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defRPr/>
            </a:pPr>
            <a:r>
              <a:rPr lang="nl-NL" sz="1200" b="1" dirty="0">
                <a:latin typeface="+mn-lt"/>
                <a:ea typeface="Calibri" pitchFamily="34" charset="0"/>
                <a:cs typeface="Arial" charset="0"/>
              </a:rPr>
              <a:t>Bronnen</a:t>
            </a:r>
          </a:p>
          <a:p>
            <a:pPr>
              <a:defRPr/>
            </a:pP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Lessen in Wikiwijs / Teams; boek: Imagineering</a:t>
            </a:r>
          </a:p>
          <a:p>
            <a:pPr>
              <a:defRPr/>
            </a:pPr>
            <a:r>
              <a:rPr lang="en-US" sz="1100" b="1" dirty="0">
                <a:solidFill>
                  <a:srgbClr val="FF0000"/>
                </a:solidFill>
                <a:latin typeface="+mn-lt"/>
                <a:ea typeface="Calibri" pitchFamily="34" charset="0"/>
                <a:cs typeface="Arial" charset="0"/>
              </a:rPr>
              <a:t> </a:t>
            </a:r>
            <a:endParaRPr lang="nl-NL" sz="1100" b="1" dirty="0">
              <a:solidFill>
                <a:srgbClr val="FF0000"/>
              </a:solidFill>
              <a:latin typeface="+mn-lt"/>
              <a:ea typeface="Calibri" pitchFamily="34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314" y="751105"/>
            <a:ext cx="363917" cy="26305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089" y="3167571"/>
            <a:ext cx="315289" cy="29079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4"/>
          <a:srcRect l="17050" t="33024" r="61669" b="30375"/>
          <a:stretch/>
        </p:blipFill>
        <p:spPr>
          <a:xfrm>
            <a:off x="7355165" y="2340064"/>
            <a:ext cx="292213" cy="26305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1" y="3619960"/>
            <a:ext cx="299030" cy="416301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1" y="1702251"/>
            <a:ext cx="256221" cy="321303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7"/>
          <a:srcRect l="21805" r="10840"/>
          <a:stretch/>
        </p:blipFill>
        <p:spPr>
          <a:xfrm>
            <a:off x="914401" y="749883"/>
            <a:ext cx="314974" cy="412425"/>
          </a:xfrm>
          <a:prstGeom prst="rect">
            <a:avLst/>
          </a:prstGeom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312664" y="3613546"/>
            <a:ext cx="5408693" cy="2816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200" b="1" dirty="0">
                <a:latin typeface="+mn-lt"/>
              </a:rPr>
              <a:t>Stappen</a:t>
            </a:r>
            <a:r>
              <a:rPr lang="nl-NL" sz="1100" b="1" dirty="0">
                <a:solidFill>
                  <a:srgbClr val="CCFF33"/>
                </a:solidFill>
                <a:latin typeface="+mn-lt"/>
              </a:rPr>
              <a:t>	</a:t>
            </a:r>
            <a:r>
              <a:rPr lang="nl-NL" sz="1100" b="1" dirty="0">
                <a:solidFill>
                  <a:srgbClr val="0070C0"/>
                </a:solidFill>
                <a:latin typeface="+mn-lt"/>
                <a:ea typeface="Calibri" pitchFamily="34" charset="0"/>
                <a:cs typeface="Arial" charset="0"/>
              </a:rPr>
              <a:t>		</a:t>
            </a:r>
            <a:endParaRPr lang="nl-NL" sz="1100" dirty="0">
              <a:latin typeface="+mn-lt"/>
              <a:ea typeface="Calibri" pitchFamily="34" charset="0"/>
              <a:cs typeface="Arial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Je kiest een vrijetijdsbedrijf uit met een duidelijke uitstraling.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Je onderzoekt wat de branding is en omschrijft deze. Je geeft o.a. antwoord op de volgende vragen; Wat is het merk? Wat willen ze uitstralen? Wie trekken ze hiermee aan? Waarom is dit merk op in het leven geroepen (bestaansrecht)? 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Wat maakt het merk uniek?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Je onderzoekt de doelgroep. Wat vinden ze leuk? Wie zijn het? Diverse kenmerken. Etc. 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Je kijkt naar de producten / diensten van het bedrijf en legt de beleving van deze producten / diensten naast de belevingsbouwstenen.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Wat kan het bedrijf beter doen? Dit werk je uit in een onderbouwd advies.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latin typeface="+mn-lt"/>
                <a:ea typeface="Calibri" pitchFamily="34" charset="0"/>
                <a:cs typeface="Arial" charset="0"/>
              </a:rPr>
              <a:t>Je </a:t>
            </a: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zoekt</a:t>
            </a:r>
            <a:r>
              <a:rPr lang="en-US" sz="1100" dirty="0">
                <a:latin typeface="+mn-lt"/>
                <a:ea typeface="Calibri" pitchFamily="34" charset="0"/>
                <a:cs typeface="Arial" charset="0"/>
              </a:rPr>
              <a:t> </a:t>
            </a: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goede</a:t>
            </a:r>
            <a:r>
              <a:rPr lang="en-US" sz="1100" dirty="0">
                <a:latin typeface="+mn-lt"/>
                <a:ea typeface="Calibri" pitchFamily="34" charset="0"/>
                <a:cs typeface="Arial" charset="0"/>
              </a:rPr>
              <a:t> </a:t>
            </a: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voorbeelden</a:t>
            </a:r>
            <a:r>
              <a:rPr lang="en-US" sz="1100" dirty="0">
                <a:latin typeface="+mn-lt"/>
                <a:ea typeface="Calibri" pitchFamily="34" charset="0"/>
                <a:cs typeface="Arial" charset="0"/>
              </a:rPr>
              <a:t> van storytelling. </a:t>
            </a: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Daarna</a:t>
            </a:r>
            <a:r>
              <a:rPr lang="en-US" sz="1100" dirty="0">
                <a:latin typeface="+mn-lt"/>
                <a:ea typeface="Calibri" pitchFamily="34" charset="0"/>
                <a:cs typeface="Arial" charset="0"/>
              </a:rPr>
              <a:t> ga je </a:t>
            </a:r>
            <a:r>
              <a:rPr lang="en-US" sz="1100" dirty="0" err="1">
                <a:latin typeface="+mn-lt"/>
                <a:ea typeface="Calibri" pitchFamily="34" charset="0"/>
                <a:cs typeface="Arial" charset="0"/>
              </a:rPr>
              <a:t>zelf</a:t>
            </a:r>
            <a:r>
              <a:rPr lang="en-US" sz="1100" dirty="0">
                <a:latin typeface="+mn-lt"/>
                <a:ea typeface="Calibri" pitchFamily="34" charset="0"/>
                <a:cs typeface="Arial" charset="0"/>
              </a:rPr>
              <a:t> </a:t>
            </a:r>
            <a:r>
              <a:rPr lang="en-US" sz="1100" dirty="0" err="1">
                <a:latin typeface="+mn-lt"/>
                <a:ea typeface="Calibri" pitchFamily="34" charset="0"/>
                <a:cs typeface="Arial" charset="0"/>
              </a:rPr>
              <a:t>aan</a:t>
            </a:r>
            <a:r>
              <a:rPr lang="en-US" sz="1100" dirty="0">
                <a:latin typeface="+mn-lt"/>
                <a:ea typeface="Calibri" pitchFamily="34" charset="0"/>
                <a:cs typeface="Arial" charset="0"/>
              </a:rPr>
              <a:t> de slag met </a:t>
            </a:r>
            <a:r>
              <a:rPr lang="en-US" sz="1100" dirty="0" err="1">
                <a:latin typeface="+mn-lt"/>
                <a:ea typeface="Calibri" pitchFamily="34" charset="0"/>
                <a:cs typeface="Arial" charset="0"/>
              </a:rPr>
              <a:t>een</a:t>
            </a:r>
            <a:r>
              <a:rPr lang="en-US" sz="1100" dirty="0">
                <a:latin typeface="+mn-lt"/>
                <a:ea typeface="Calibri" pitchFamily="34" charset="0"/>
                <a:cs typeface="Arial" charset="0"/>
              </a:rPr>
              <a:t> </a:t>
            </a: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aansprekende</a:t>
            </a:r>
            <a:r>
              <a:rPr lang="en-US" sz="1100" dirty="0">
                <a:latin typeface="+mn-lt"/>
                <a:ea typeface="Calibri" pitchFamily="34" charset="0"/>
                <a:cs typeface="Arial" charset="0"/>
              </a:rPr>
              <a:t> storytelling </a:t>
            </a:r>
            <a:r>
              <a:rPr lang="en-US" sz="1100" dirty="0" err="1">
                <a:latin typeface="+mn-lt"/>
                <a:ea typeface="Calibri" pitchFamily="34" charset="0"/>
                <a:cs typeface="Arial" charset="0"/>
              </a:rPr>
              <a:t>voor</a:t>
            </a:r>
            <a:r>
              <a:rPr lang="en-US" sz="1100" dirty="0">
                <a:latin typeface="+mn-lt"/>
                <a:ea typeface="Calibri" pitchFamily="34" charset="0"/>
                <a:cs typeface="Arial" charset="0"/>
              </a:rPr>
              <a:t> het </a:t>
            </a:r>
            <a:r>
              <a:rPr lang="en-US" sz="1100" dirty="0" err="1">
                <a:latin typeface="+mn-lt"/>
                <a:ea typeface="Calibri" pitchFamily="34" charset="0"/>
                <a:cs typeface="Arial" charset="0"/>
              </a:rPr>
              <a:t>bedrijf</a:t>
            </a:r>
            <a:r>
              <a:rPr lang="en-US" sz="1100" dirty="0">
                <a:latin typeface="+mn-lt"/>
                <a:ea typeface="Calibri" pitchFamily="34" charset="0"/>
                <a:cs typeface="Arial" charset="0"/>
              </a:rPr>
              <a:t> / product. Je </a:t>
            </a:r>
            <a:r>
              <a:rPr lang="en-US" sz="1100" dirty="0" err="1">
                <a:latin typeface="+mn-lt"/>
                <a:ea typeface="Calibri" pitchFamily="34" charset="0"/>
                <a:cs typeface="Arial" charset="0"/>
              </a:rPr>
              <a:t>zorgt</a:t>
            </a:r>
            <a:r>
              <a:rPr lang="en-US" sz="1100" dirty="0">
                <a:latin typeface="+mn-lt"/>
                <a:ea typeface="Calibri" pitchFamily="34" charset="0"/>
                <a:cs typeface="Arial" charset="0"/>
              </a:rPr>
              <a:t> </a:t>
            </a:r>
            <a:r>
              <a:rPr lang="en-US" sz="1100" dirty="0" err="1">
                <a:latin typeface="+mn-lt"/>
                <a:ea typeface="Calibri" pitchFamily="34" charset="0"/>
                <a:cs typeface="Arial" charset="0"/>
              </a:rPr>
              <a:t>ervoor</a:t>
            </a:r>
            <a:r>
              <a:rPr lang="en-US" sz="1100" dirty="0">
                <a:latin typeface="+mn-lt"/>
                <a:ea typeface="Calibri" pitchFamily="34" charset="0"/>
                <a:cs typeface="Arial" charset="0"/>
              </a:rPr>
              <a:t> </a:t>
            </a:r>
            <a:r>
              <a:rPr lang="en-US" sz="1100" dirty="0" err="1">
                <a:latin typeface="+mn-lt"/>
                <a:ea typeface="Calibri" pitchFamily="34" charset="0"/>
                <a:cs typeface="Arial" charset="0"/>
              </a:rPr>
              <a:t>dat</a:t>
            </a:r>
            <a:r>
              <a:rPr lang="en-US" sz="1100" dirty="0">
                <a:latin typeface="+mn-lt"/>
                <a:ea typeface="Calibri" pitchFamily="34" charset="0"/>
                <a:cs typeface="Arial" charset="0"/>
              </a:rPr>
              <a:t> je storytelling </a:t>
            </a:r>
            <a:r>
              <a:rPr lang="en-US" sz="1100" dirty="0" err="1">
                <a:latin typeface="+mn-lt"/>
                <a:ea typeface="Calibri" pitchFamily="34" charset="0"/>
                <a:cs typeface="Arial" charset="0"/>
              </a:rPr>
              <a:t>voldoet</a:t>
            </a:r>
            <a:r>
              <a:rPr lang="en-US" sz="1100" dirty="0">
                <a:latin typeface="+mn-lt"/>
                <a:ea typeface="Calibri" pitchFamily="34" charset="0"/>
                <a:cs typeface="Arial" charset="0"/>
              </a:rPr>
              <a:t> </a:t>
            </a:r>
            <a:r>
              <a:rPr lang="en-US" sz="1100" dirty="0" err="1">
                <a:latin typeface="+mn-lt"/>
                <a:ea typeface="Calibri" pitchFamily="34" charset="0"/>
                <a:cs typeface="Arial" charset="0"/>
              </a:rPr>
              <a:t>aan</a:t>
            </a:r>
            <a:r>
              <a:rPr lang="en-US" sz="1100" dirty="0">
                <a:latin typeface="+mn-lt"/>
                <a:ea typeface="Calibri" pitchFamily="34" charset="0"/>
                <a:cs typeface="Arial" charset="0"/>
              </a:rPr>
              <a:t> alle </a:t>
            </a: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voorwaarden</a:t>
            </a:r>
            <a:r>
              <a:rPr lang="en-US" sz="1100" dirty="0">
                <a:latin typeface="+mn-lt"/>
                <a:ea typeface="Calibri" pitchFamily="34" charset="0"/>
                <a:cs typeface="Arial" charset="0"/>
              </a:rPr>
              <a:t> van </a:t>
            </a:r>
            <a:r>
              <a:rPr lang="en-US" sz="1100" dirty="0" err="1">
                <a:latin typeface="+mn-lt"/>
                <a:ea typeface="Calibri" pitchFamily="34" charset="0"/>
                <a:cs typeface="Arial" charset="0"/>
              </a:rPr>
              <a:t>goede</a:t>
            </a:r>
            <a:r>
              <a:rPr lang="en-US" sz="1100" dirty="0">
                <a:latin typeface="+mn-lt"/>
                <a:ea typeface="Calibri" pitchFamily="34" charset="0"/>
                <a:cs typeface="Arial" charset="0"/>
              </a:rPr>
              <a:t> storytelling. </a:t>
            </a:r>
            <a:endParaRPr lang="nl-NL" sz="1100" dirty="0">
              <a:latin typeface="+mn-lt"/>
              <a:ea typeface="Calibri" pitchFamily="34" charset="0"/>
              <a:cs typeface="Arial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Je bedenkt zelf een oneliner voor het concept.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Zorg dat je document ook bij het merk past. Gebruik afbeeldingen, moodboards, foto`s etc. om je verhaal duidelijk over te brengen. 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772020" y="749883"/>
            <a:ext cx="3933074" cy="1461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200" b="1" dirty="0">
                <a:ea typeface="Calibri" pitchFamily="34" charset="0"/>
                <a:cs typeface="Arial" panose="020B0604020202020204" pitchFamily="34" charset="0"/>
              </a:rPr>
              <a:t>Samenwerken</a:t>
            </a:r>
            <a:r>
              <a:rPr lang="nl-NL" sz="1100" b="1" dirty="0">
                <a:ea typeface="Calibri" pitchFamily="34" charset="0"/>
                <a:cs typeface="Arial" panose="020B0604020202020204" pitchFamily="34" charset="0"/>
              </a:rPr>
              <a:t>			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Dit product maak je alleen.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Lever je product in via Teams &gt; opdrachten.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Je wordt een groepje feedback friends geplaatst.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Geef feedback op de producten van anderen en ontvang feedback.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Beschrijf in je reflectieverslag hoe je het feedback geven ervaren hebt. 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312665" y="1673263"/>
            <a:ext cx="5408693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200" b="1" dirty="0">
                <a:latin typeface="+mn-lt"/>
              </a:rPr>
              <a:t>Product </a:t>
            </a:r>
            <a:r>
              <a:rPr lang="nl-NL" sz="1100" b="1" dirty="0">
                <a:solidFill>
                  <a:srgbClr val="0099FF"/>
                </a:solidFill>
                <a:latin typeface="+mn-lt"/>
              </a:rPr>
              <a:t>	</a:t>
            </a:r>
          </a:p>
          <a:p>
            <a:pPr marL="342900" indent="-342900"/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Een document met daarin een </a:t>
            </a:r>
            <a:r>
              <a:rPr lang="nl-NL" sz="1100" b="1" dirty="0">
                <a:latin typeface="+mn-lt"/>
                <a:ea typeface="Calibri" pitchFamily="34" charset="0"/>
                <a:cs typeface="Arial" charset="0"/>
              </a:rPr>
              <a:t>omschrijving</a:t>
            </a: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 van de volgende onderdelen: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Beschrijving van het bedrijf/product.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100" b="1" dirty="0">
                <a:latin typeface="+mn-lt"/>
                <a:ea typeface="Calibri" pitchFamily="34" charset="0"/>
                <a:cs typeface="Arial" charset="0"/>
              </a:rPr>
              <a:t>Merk</a:t>
            </a: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beschrijving, merkpositionering, merkrelevantie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100" b="1" dirty="0" err="1">
                <a:latin typeface="+mn-lt"/>
                <a:ea typeface="Calibri" pitchFamily="34" charset="0"/>
                <a:cs typeface="Arial" charset="0"/>
              </a:rPr>
              <a:t>Doelgroep</a:t>
            </a:r>
            <a:r>
              <a:rPr lang="nl-NL" sz="1100" dirty="0" err="1">
                <a:latin typeface="+mn-lt"/>
                <a:ea typeface="Calibri" pitchFamily="34" charset="0"/>
                <a:cs typeface="Arial" charset="0"/>
              </a:rPr>
              <a:t>beschrijving</a:t>
            </a: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 en verantwoording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Toepassing </a:t>
            </a:r>
            <a:r>
              <a:rPr lang="nl-NL" sz="1100" b="1" dirty="0">
                <a:latin typeface="+mn-lt"/>
                <a:ea typeface="Calibri" pitchFamily="34" charset="0"/>
                <a:cs typeface="Arial" charset="0"/>
              </a:rPr>
              <a:t>belevingsbouwstenen</a:t>
            </a: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  <a:ea typeface="Calibri" pitchFamily="34" charset="0"/>
                <a:cs typeface="Arial" charset="0"/>
              </a:rPr>
              <a:t>Toepassing Storytelling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Toepassing Oneliner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Advies op punt 2 tot en met 6 (</a:t>
            </a:r>
            <a:r>
              <a:rPr lang="nl-NL" sz="1100" b="1" dirty="0">
                <a:latin typeface="+mn-lt"/>
                <a:ea typeface="Calibri" pitchFamily="34" charset="0"/>
                <a:cs typeface="Arial" charset="0"/>
              </a:rPr>
              <a:t>tekstueel</a:t>
            </a: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 en </a:t>
            </a:r>
            <a:r>
              <a:rPr lang="nl-NL" sz="1100" b="1" dirty="0">
                <a:latin typeface="+mn-lt"/>
                <a:ea typeface="Calibri" pitchFamily="34" charset="0"/>
                <a:cs typeface="Arial" charset="0"/>
              </a:rPr>
              <a:t>visueel</a:t>
            </a: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100" b="1" dirty="0">
                <a:latin typeface="+mn-lt"/>
                <a:ea typeface="Calibri" pitchFamily="34" charset="0"/>
                <a:cs typeface="Arial" charset="0"/>
              </a:rPr>
              <a:t>Uitwerking</a:t>
            </a: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 van een passend </a:t>
            </a:r>
            <a:r>
              <a:rPr lang="nl-NL" sz="1100" b="1" dirty="0">
                <a:latin typeface="+mn-lt"/>
                <a:ea typeface="Calibri" pitchFamily="34" charset="0"/>
                <a:cs typeface="Arial" charset="0"/>
              </a:rPr>
              <a:t>concept</a:t>
            </a: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.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7772020" y="2355953"/>
            <a:ext cx="3933074" cy="615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defRPr/>
            </a:pPr>
            <a:r>
              <a:rPr lang="nl-NL" sz="1200" b="1" dirty="0">
                <a:latin typeface="+mn-lt"/>
                <a:ea typeface="Calibri" pitchFamily="34" charset="0"/>
                <a:cs typeface="Arial" charset="0"/>
              </a:rPr>
              <a:t>Bijeenkomsten &amp; Tijd</a:t>
            </a:r>
          </a:p>
          <a:p>
            <a:pPr marL="0" indent="0">
              <a:defRPr/>
            </a:pP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Specialisatie lessen Vrijetijd</a:t>
            </a:r>
          </a:p>
          <a:p>
            <a:pPr marL="0" indent="0">
              <a:defRPr/>
            </a:pPr>
            <a:r>
              <a:rPr lang="nl-NL" sz="1100" b="1" dirty="0">
                <a:solidFill>
                  <a:srgbClr val="FF0000"/>
                </a:solidFill>
                <a:latin typeface="+mn-lt"/>
                <a:ea typeface="Calibri" pitchFamily="34" charset="0"/>
                <a:cs typeface="Arial" charset="0"/>
              </a:rPr>
              <a:t>Deadline</a:t>
            </a:r>
            <a:r>
              <a:rPr lang="nl-NL" sz="1100" dirty="0">
                <a:latin typeface="+mn-lt"/>
                <a:ea typeface="Calibri" pitchFamily="34" charset="0"/>
                <a:cs typeface="Arial" charset="0"/>
              </a:rPr>
              <a:t>: </a:t>
            </a:r>
            <a:r>
              <a:rPr lang="nl-NL" sz="1100" b="1" dirty="0">
                <a:solidFill>
                  <a:srgbClr val="FF0000"/>
                </a:solidFill>
                <a:latin typeface="+mn-lt"/>
                <a:ea typeface="Calibri" pitchFamily="34" charset="0"/>
                <a:cs typeface="Arial" charset="0"/>
              </a:rPr>
              <a:t>donderdag 22 december 2023</a:t>
            </a:r>
          </a:p>
        </p:txBody>
      </p:sp>
    </p:spTree>
    <p:extLst>
      <p:ext uri="{BB962C8B-B14F-4D97-AF65-F5344CB8AC3E}">
        <p14:creationId xmlns:p14="http://schemas.microsoft.com/office/powerpoint/2010/main" val="251155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66C25-7E12-492A-9E13-64C91E2D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B</a:t>
            </a:r>
            <a:r>
              <a:rPr lang="nl-NL" dirty="0">
                <a:solidFill>
                  <a:srgbClr val="7030A0"/>
                </a:solidFill>
              </a:rPr>
              <a:t>randing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BD7423A-130D-4632-B8F6-34291E98D5E0}"/>
              </a:ext>
            </a:extLst>
          </p:cNvPr>
          <p:cNvSpPr txBox="1"/>
          <p:nvPr/>
        </p:nvSpPr>
        <p:spPr>
          <a:xfrm>
            <a:off x="1064110" y="1891347"/>
            <a:ext cx="9220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dirty="0">
                <a:solidFill>
                  <a:srgbClr val="B8A1FF"/>
                </a:solidFill>
                <a:effectLst/>
                <a:latin typeface="arial" panose="020B0604020202020204" pitchFamily="34" charset="0"/>
              </a:rPr>
              <a:t>Vroegâh</a:t>
            </a:r>
          </a:p>
          <a:p>
            <a:endParaRPr lang="nl-NL" b="1" i="0" dirty="0">
              <a:solidFill>
                <a:srgbClr val="B8A1FF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Niet zo lang terug had je aan je logo, een pakkende slogan en een leuke verpakking genoeg. </a:t>
            </a:r>
          </a:p>
          <a:p>
            <a:endParaRPr lang="nl-NL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9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90 versus 2020: Marketing toen en nu - Whello">
            <a:extLst>
              <a:ext uri="{FF2B5EF4-FFF2-40B4-BE49-F238E27FC236}">
                <a16:creationId xmlns:a16="http://schemas.microsoft.com/office/drawing/2014/main" id="{63B141C9-D914-2586-FDAA-C3E117402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078" y="1447001"/>
            <a:ext cx="2978783" cy="44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eep Reclame van vroeger (jaartal: 1950 tot 1960) - Foto's SERC | Vintage  reclameborden, Oude advertenties, Reclameposter">
            <a:extLst>
              <a:ext uri="{FF2B5EF4-FFF2-40B4-BE49-F238E27FC236}">
                <a16:creationId xmlns:a16="http://schemas.microsoft.com/office/drawing/2014/main" id="{7CE716D3-B1CE-ADCF-1D3C-2682017A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59" y="397397"/>
            <a:ext cx="3238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nline beeldbank van Archieven, Musea en Bibliotheken | Voedsel ideeën,  Retro recepten, Jaren 80 eten">
            <a:extLst>
              <a:ext uri="{FF2B5EF4-FFF2-40B4-BE49-F238E27FC236}">
                <a16:creationId xmlns:a16="http://schemas.microsoft.com/office/drawing/2014/main" id="{A1CB7FAF-E278-4DBC-3309-23BB2F7B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39" y="759758"/>
            <a:ext cx="3720874" cy="533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9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AF6EB-7255-0621-5A44-38F13897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rgbClr val="B8A1FF"/>
                </a:solidFill>
                <a:latin typeface="arial" panose="020B0604020202020204" pitchFamily="34" charset="0"/>
                <a:ea typeface="+mn-ea"/>
                <a:cs typeface="+mn-cs"/>
              </a:rPr>
              <a:t>Tegenwoordig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24199CB-8A0F-71C3-760E-09BA486FB242}"/>
              </a:ext>
            </a:extLst>
          </p:cNvPr>
          <p:cNvSpPr txBox="1"/>
          <p:nvPr/>
        </p:nvSpPr>
        <p:spPr>
          <a:xfrm>
            <a:off x="2380130" y="2382403"/>
            <a:ext cx="60942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Je weet wie er achter een product zit.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Je kent de visie en missie van het bedrijf (wat ze willen bereiken / waarom ze bestaan).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Je herkent (identificeert je met) dingen die jij belangrijk vindt in de boodschap die het merk wil overbrengen. </a:t>
            </a:r>
            <a:endParaRPr lang="nl-NL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1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66C25-7E12-492A-9E13-64C91E2D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Branding</a:t>
            </a:r>
            <a:r>
              <a:rPr lang="nl-NL" sz="4400" dirty="0">
                <a:solidFill>
                  <a:prstClr val="black"/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nl-NL" dirty="0"/>
              <a:t>: </a:t>
            </a:r>
            <a:r>
              <a:rPr lang="nl-NL" dirty="0" err="1"/>
              <a:t>vroegâh</a:t>
            </a:r>
            <a:r>
              <a:rPr lang="nl-NL" dirty="0"/>
              <a:t> &gt; nu</a:t>
            </a:r>
          </a:p>
        </p:txBody>
      </p:sp>
      <p:pic>
        <p:nvPicPr>
          <p:cNvPr id="4102" name="Picture 6" descr="Apple Logo And the History Behind The Company | LogoMyWay">
            <a:extLst>
              <a:ext uri="{FF2B5EF4-FFF2-40B4-BE49-F238E27FC236}">
                <a16:creationId xmlns:a16="http://schemas.microsoft.com/office/drawing/2014/main" id="{4025ACD2-A72C-4070-9D3D-366FD6175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00" y="2440862"/>
            <a:ext cx="9809939" cy="229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7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1901C-2BE0-9DAE-CE54-70564C29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</a:rPr>
              <a:t>Hoe is dit gebeurd? </a:t>
            </a:r>
          </a:p>
        </p:txBody>
      </p:sp>
    </p:spTree>
    <p:extLst>
      <p:ext uri="{BB962C8B-B14F-4D97-AF65-F5344CB8AC3E}">
        <p14:creationId xmlns:p14="http://schemas.microsoft.com/office/powerpoint/2010/main" val="20925067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25DCC5-5FD4-4024-BA9E-E0B350EDED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d95abb03-f9aa-4c33-99fc-7afb519e45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6f82ce1-f6df-49a5-8b49-cf8409a27aa4"/>
    <ds:schemaRef ds:uri="2c4f0c93-2979-4f27-aab2-70de95932352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2602</Words>
  <Application>Microsoft Office PowerPoint</Application>
  <PresentationFormat>Breedbeeld</PresentationFormat>
  <Paragraphs>363</Paragraphs>
  <Slides>44</Slides>
  <Notes>18</Notes>
  <HiddenSlides>4</HiddenSlides>
  <MMClips>2</MMClips>
  <ScaleCrop>false</ScaleCrop>
  <HeadingPairs>
    <vt:vector size="6" baseType="variant">
      <vt:variant>
        <vt:lpstr>Gebruikte lettertypen</vt:lpstr>
      </vt:variant>
      <vt:variant>
        <vt:i4>14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59" baseType="lpstr">
      <vt:lpstr>Arial</vt:lpstr>
      <vt:lpstr>Arial</vt:lpstr>
      <vt:lpstr>Bahnschrift</vt:lpstr>
      <vt:lpstr>Bahnschrift Light Condensed</vt:lpstr>
      <vt:lpstr>Calibri</vt:lpstr>
      <vt:lpstr>Calibri Light</vt:lpstr>
      <vt:lpstr>Century Gothic</vt:lpstr>
      <vt:lpstr>Curlz MT</vt:lpstr>
      <vt:lpstr>Franklin Gothic Book</vt:lpstr>
      <vt:lpstr>Lato</vt:lpstr>
      <vt:lpstr>Open Sans</vt:lpstr>
      <vt:lpstr>ttcommons_light</vt:lpstr>
      <vt:lpstr>var(--font-secondary)</vt:lpstr>
      <vt:lpstr>Wingdings</vt:lpstr>
      <vt:lpstr>Kantoorthema</vt:lpstr>
      <vt:lpstr>PowerPoint-presentatie</vt:lpstr>
      <vt:lpstr>PowerPoint-presentatie</vt:lpstr>
      <vt:lpstr>Vandaag</vt:lpstr>
      <vt:lpstr>Leerdoel</vt:lpstr>
      <vt:lpstr>Branding</vt:lpstr>
      <vt:lpstr>PowerPoint-presentatie</vt:lpstr>
      <vt:lpstr>Tegenwoordig </vt:lpstr>
      <vt:lpstr>Branding : vroegâh &gt; nu</vt:lpstr>
      <vt:lpstr>Hoe is dit gebeurd? </vt:lpstr>
      <vt:lpstr>Hoe is dit gebeurd? </vt:lpstr>
      <vt:lpstr>Soorten branding</vt:lpstr>
      <vt:lpstr>Quizvraag tussendoor  ..</vt:lpstr>
      <vt:lpstr>Antwoord ….</vt:lpstr>
      <vt:lpstr>Wat heeft dat te maken met.. </vt:lpstr>
      <vt:lpstr>Corporate branding</vt:lpstr>
      <vt:lpstr>Club branding</vt:lpstr>
      <vt:lpstr>Personal branding</vt:lpstr>
      <vt:lpstr>Voorbeelden van Personal branding</vt:lpstr>
      <vt:lpstr>   Opdracht!   - bedrijfsomschrijving (max 3 zinnen) doelgroep ; voor wie is het bedoeld?  Wat is hun online liner?  Wat is hun marketing? Wat doen ze hiermee/uitingen?  - kun je aangeven of dit merk een duidelijk concept heeft?    </vt:lpstr>
      <vt:lpstr>City branding</vt:lpstr>
      <vt:lpstr>Area branding</vt:lpstr>
      <vt:lpstr>Voordelen van Branding</vt:lpstr>
      <vt:lpstr>Concepting  ​</vt:lpstr>
      <vt:lpstr>Goed Concept​</vt:lpstr>
      <vt:lpstr>Wat is betekenisvolle content?</vt:lpstr>
      <vt:lpstr>Betekenisvolle content?</vt:lpstr>
      <vt:lpstr>Succesvol Concept </vt:lpstr>
      <vt:lpstr>PowerPoint-presentatie</vt:lpstr>
      <vt:lpstr>Uitwerking van een concept​   Conceptbeschrijving​  Oneliner​  Storytelling en uitwerking plan​ </vt:lpstr>
      <vt:lpstr>Storytelling: Alles over Storytelling op DutchCowboys.nl</vt:lpstr>
      <vt:lpstr>Oneliner</vt:lpstr>
      <vt:lpstr>Oneliner</vt:lpstr>
      <vt:lpstr>Oneliner in de VT</vt:lpstr>
      <vt:lpstr>Storytelling   </vt:lpstr>
      <vt:lpstr>PowerPoint-presentatie</vt:lpstr>
      <vt:lpstr>Voorbeelden van storytelling </vt:lpstr>
      <vt:lpstr>Voorbeelden van storytelling  </vt:lpstr>
      <vt:lpstr>Voorwaarden van goede storytelling  </vt:lpstr>
      <vt:lpstr>Corona Storytelling?</vt:lpstr>
      <vt:lpstr>Brandbook</vt:lpstr>
      <vt:lpstr>PowerPoint-presentatie</vt:lpstr>
      <vt:lpstr>Opdracht</vt:lpstr>
      <vt:lpstr>Leerdoel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Lotte de Laat</cp:lastModifiedBy>
  <cp:revision>4</cp:revision>
  <dcterms:created xsi:type="dcterms:W3CDTF">2021-07-07T07:37:45Z</dcterms:created>
  <dcterms:modified xsi:type="dcterms:W3CDTF">2023-11-27T13:12:11Z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